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8" r:id="rId10"/>
    <p:sldId id="269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6A98"/>
    <a:srgbClr val="FBB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F936F6-F777-40D7-9824-98CE05FDDB7D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0CEFFB-2FF3-4BDD-80E1-A21D1AA856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619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0CEFFB-2FF3-4BDD-80E1-A21D1AA856E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939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6A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english-games/7-11-years/spelling-and-grammar" TargetMode="External"/><Relationship Id="rId7" Type="http://schemas.openxmlformats.org/officeDocument/2006/relationships/image" Target="../media/image13.png"/><Relationship Id="rId2" Type="http://schemas.openxmlformats.org/officeDocument/2006/relationships/hyperlink" Target="https://www.bbc.co.uk/bitesize/primary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hyperlink" Target="https://www.transum.org/" TargetMode="External"/><Relationship Id="rId4" Type="http://schemas.openxmlformats.org/officeDocument/2006/relationships/hyperlink" Target="https://www.topmarks.co.uk/maths-games/hit-the-button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963335" y="1801596"/>
            <a:ext cx="7217330" cy="1603397"/>
          </a:xfrm>
          <a:prstGeom prst="roundRect">
            <a:avLst/>
          </a:prstGeom>
          <a:solidFill>
            <a:srgbClr val="FBB133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rgbClr val="BB6A98"/>
                </a:solidFill>
                <a:latin typeface="Century Gothic" panose="020B0502020202020204" pitchFamily="34" charset="0"/>
              </a:rPr>
              <a:t>Year </a:t>
            </a:r>
            <a:r>
              <a:rPr lang="en-GB" sz="7200" b="1" dirty="0" smtClean="0">
                <a:solidFill>
                  <a:srgbClr val="BB6A98"/>
                </a:solidFill>
                <a:latin typeface="Century Gothic" panose="020B0502020202020204" pitchFamily="34" charset="0"/>
              </a:rPr>
              <a:t>5</a:t>
            </a:r>
            <a:endParaRPr lang="en-GB" sz="7200" dirty="0">
              <a:solidFill>
                <a:srgbClr val="BB6A98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98537"/>
            <a:ext cx="8229600" cy="1143000"/>
          </a:xfrm>
        </p:spPr>
        <p:txBody>
          <a:bodyPr>
            <a:normAutofit/>
          </a:bodyPr>
          <a:lstStyle/>
          <a:p>
            <a:r>
              <a:rPr b="1" dirty="0">
                <a:latin typeface="Century Gothic" panose="020B0502020202020204" pitchFamily="34" charset="0"/>
              </a:rPr>
              <a:t>Get a Head Start </a:t>
            </a:r>
            <a:r>
              <a:rPr b="1" dirty="0" smtClean="0">
                <a:latin typeface="Century Gothic" panose="020B0502020202020204" pitchFamily="34" charset="0"/>
              </a:rPr>
              <a:t>on</a:t>
            </a:r>
            <a:r>
              <a:rPr lang="en-GB" b="1" dirty="0" smtClean="0">
                <a:latin typeface="Century Gothic" panose="020B0502020202020204" pitchFamily="34" charset="0"/>
              </a:rPr>
              <a:t>…</a:t>
            </a:r>
            <a:endParaRPr b="1" dirty="0">
              <a:latin typeface="Century Gothic" panose="020B050202020202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88017" y="3788952"/>
            <a:ext cx="8229600" cy="15303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-GB" sz="4000" dirty="0" smtClean="0">
                <a:latin typeface="Century Gothic" panose="020B0502020202020204" pitchFamily="34" charset="0"/>
              </a:rPr>
              <a:t>Helping Your Child Feel Confident and Ready for the Year Ahead!</a:t>
            </a:r>
            <a:endParaRPr lang="en-GB" sz="4000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>
                <a:latin typeface="Century Gothic" panose="020B0502020202020204" pitchFamily="34" charset="0"/>
              </a:rPr>
              <a:t>Why Prepare Over Summer?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>
                <a:latin typeface="Century Gothic" panose="020B0502020202020204" pitchFamily="34" charset="0"/>
              </a:rPr>
              <a:t>Prevent </a:t>
            </a:r>
            <a:r>
              <a:rPr dirty="0">
                <a:latin typeface="Century Gothic" panose="020B0502020202020204" pitchFamily="34" charset="0"/>
              </a:rPr>
              <a:t>the 'summer slide'</a:t>
            </a:r>
          </a:p>
          <a:p>
            <a:r>
              <a:rPr dirty="0" smtClean="0">
                <a:latin typeface="Century Gothic" panose="020B0502020202020204" pitchFamily="34" charset="0"/>
              </a:rPr>
              <a:t>Build </a:t>
            </a:r>
            <a:r>
              <a:rPr dirty="0">
                <a:latin typeface="Century Gothic" panose="020B0502020202020204" pitchFamily="34" charset="0"/>
              </a:rPr>
              <a:t>confidence before Year </a:t>
            </a:r>
            <a:r>
              <a:rPr lang="en-GB" dirty="0" smtClean="0">
                <a:latin typeface="Century Gothic" panose="020B0502020202020204" pitchFamily="34" charset="0"/>
              </a:rPr>
              <a:t>5</a:t>
            </a:r>
            <a:endParaRPr dirty="0">
              <a:latin typeface="Century Gothic" panose="020B0502020202020204" pitchFamily="34" charset="0"/>
            </a:endParaRPr>
          </a:p>
          <a:p>
            <a:r>
              <a:rPr dirty="0" smtClean="0">
                <a:latin typeface="Century Gothic" panose="020B0502020202020204" pitchFamily="34" charset="0"/>
              </a:rPr>
              <a:t>Form </a:t>
            </a:r>
            <a:r>
              <a:rPr dirty="0">
                <a:latin typeface="Century Gothic" panose="020B0502020202020204" pitchFamily="34" charset="0"/>
              </a:rPr>
              <a:t>positive habits in a relaxed </a:t>
            </a:r>
            <a:r>
              <a:rPr dirty="0" smtClean="0">
                <a:latin typeface="Century Gothic" panose="020B0502020202020204" pitchFamily="34" charset="0"/>
              </a:rPr>
              <a:t>environment</a:t>
            </a:r>
            <a:endParaRPr lang="en-GB" dirty="0" smtClean="0">
              <a:latin typeface="Century Gothic" panose="020B0502020202020204" pitchFamily="34" charset="0"/>
            </a:endParaRPr>
          </a:p>
          <a:p>
            <a:r>
              <a:rPr lang="en-GB" dirty="0" smtClean="0">
                <a:latin typeface="Century Gothic" panose="020B0502020202020204" pitchFamily="34" charset="0"/>
              </a:rPr>
              <a:t>Nothing too intense – just a few simple activities can make such a difference</a:t>
            </a:r>
            <a:endParaRPr dirty="0">
              <a:latin typeface="Century Gothic" panose="020B0502020202020204" pitchFamily="34" charset="0"/>
            </a:endParaRPr>
          </a:p>
        </p:txBody>
      </p:sp>
      <p:pic>
        <p:nvPicPr>
          <p:cNvPr id="1026" name="Picture 2" descr="6 Tips for Creating a Positive Classroom Learning Environ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241" y="4876644"/>
            <a:ext cx="3470959" cy="1804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b="1" dirty="0">
                <a:latin typeface="Century Gothic" panose="020B0502020202020204" pitchFamily="34" charset="0"/>
              </a:rPr>
              <a:t>Focus Areas – Year </a:t>
            </a:r>
            <a:r>
              <a:rPr lang="en-GB" b="1" dirty="0" smtClean="0">
                <a:latin typeface="Century Gothic" panose="020B0502020202020204" pitchFamily="34" charset="0"/>
              </a:rPr>
              <a:t>5</a:t>
            </a:r>
            <a:r>
              <a:rPr b="1" dirty="0" smtClean="0">
                <a:latin typeface="Century Gothic" panose="020B0502020202020204" pitchFamily="34" charset="0"/>
              </a:rPr>
              <a:t> </a:t>
            </a:r>
            <a:r>
              <a:rPr b="1" dirty="0">
                <a:latin typeface="Century Gothic" panose="020B0502020202020204" pitchFamily="34" charset="0"/>
              </a:rPr>
              <a:t>Core Subjects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English:</a:t>
            </a:r>
          </a:p>
          <a:p>
            <a:r>
              <a:rPr dirty="0" smtClean="0">
                <a:latin typeface="Century Gothic" panose="020B0502020202020204" pitchFamily="34" charset="0"/>
              </a:rPr>
              <a:t>Reading </a:t>
            </a:r>
            <a:r>
              <a:rPr dirty="0">
                <a:latin typeface="Century Gothic" panose="020B0502020202020204" pitchFamily="34" charset="0"/>
              </a:rPr>
              <a:t>comprehension</a:t>
            </a:r>
          </a:p>
          <a:p>
            <a:r>
              <a:rPr lang="en-GB" dirty="0" smtClean="0">
                <a:latin typeface="Century Gothic" panose="020B0502020202020204" pitchFamily="34" charset="0"/>
              </a:rPr>
              <a:t>Spelling</a:t>
            </a:r>
            <a:endParaRPr dirty="0">
              <a:latin typeface="Century Gothic" panose="020B0502020202020204" pitchFamily="34" charset="0"/>
            </a:endParaRPr>
          </a:p>
          <a:p>
            <a:r>
              <a:rPr dirty="0" smtClean="0">
                <a:latin typeface="Century Gothic" panose="020B0502020202020204" pitchFamily="34" charset="0"/>
              </a:rPr>
              <a:t>Grammar</a:t>
            </a:r>
            <a:endParaRPr dirty="0">
              <a:latin typeface="Century Gothic" panose="020B0502020202020204" pitchFamily="34" charset="0"/>
            </a:endParaRPr>
          </a:p>
          <a:p>
            <a:r>
              <a:rPr dirty="0" smtClean="0">
                <a:latin typeface="Century Gothic" panose="020B0502020202020204" pitchFamily="34" charset="0"/>
              </a:rPr>
              <a:t>Writing </a:t>
            </a:r>
            <a:r>
              <a:rPr lang="en-GB" dirty="0" smtClean="0">
                <a:latin typeface="Century Gothic" panose="020B0502020202020204" pitchFamily="34" charset="0"/>
              </a:rPr>
              <a:t>stamina</a:t>
            </a:r>
            <a:endParaRPr dirty="0">
              <a:latin typeface="Century Gothic" panose="020B0502020202020204" pitchFamily="34" charset="0"/>
            </a:endParaRPr>
          </a:p>
          <a:p>
            <a:endParaRPr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dirty="0" err="1">
                <a:latin typeface="Century Gothic" panose="020B0502020202020204" pitchFamily="34" charset="0"/>
              </a:rPr>
              <a:t>Maths</a:t>
            </a:r>
            <a:r>
              <a:rPr dirty="0">
                <a:latin typeface="Century Gothic" panose="020B0502020202020204" pitchFamily="34" charset="0"/>
              </a:rPr>
              <a:t>:</a:t>
            </a:r>
          </a:p>
          <a:p>
            <a:r>
              <a:rPr dirty="0" smtClean="0">
                <a:latin typeface="Century Gothic" panose="020B0502020202020204" pitchFamily="34" charset="0"/>
              </a:rPr>
              <a:t>Times </a:t>
            </a:r>
            <a:r>
              <a:rPr dirty="0">
                <a:latin typeface="Century Gothic" panose="020B0502020202020204" pitchFamily="34" charset="0"/>
              </a:rPr>
              <a:t>tables</a:t>
            </a:r>
          </a:p>
          <a:p>
            <a:r>
              <a:rPr lang="en-GB" dirty="0" smtClean="0">
                <a:latin typeface="Century Gothic" panose="020B0502020202020204" pitchFamily="34" charset="0"/>
              </a:rPr>
              <a:t>Problem solving</a:t>
            </a:r>
          </a:p>
          <a:p>
            <a:r>
              <a:rPr lang="en-GB" dirty="0" smtClean="0">
                <a:latin typeface="Century Gothic" panose="020B0502020202020204" pitchFamily="34" charset="0"/>
              </a:rPr>
              <a:t>Written methods</a:t>
            </a:r>
            <a:endParaRPr dirty="0">
              <a:latin typeface="Century Gothic" panose="020B0502020202020204" pitchFamily="34" charset="0"/>
            </a:endParaRPr>
          </a:p>
          <a:p>
            <a:r>
              <a:rPr dirty="0" smtClean="0">
                <a:latin typeface="Century Gothic" panose="020B0502020202020204" pitchFamily="34" charset="0"/>
              </a:rPr>
              <a:t>Arithmetic</a:t>
            </a:r>
            <a:endParaRPr dirty="0"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27223">
            <a:off x="5072118" y="2759825"/>
            <a:ext cx="3571201" cy="241866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800" b="1" dirty="0">
                <a:latin typeface="Century Gothic" panose="020B0502020202020204" pitchFamily="34" charset="0"/>
              </a:rPr>
              <a:t>English – Practical Ideas for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📚 Reading Together:</a:t>
            </a:r>
          </a:p>
          <a:p>
            <a:r>
              <a:rPr dirty="0" smtClean="0">
                <a:latin typeface="Century Gothic" panose="020B0502020202020204" pitchFamily="34" charset="0"/>
              </a:rPr>
              <a:t>Daily </a:t>
            </a:r>
            <a:r>
              <a:rPr dirty="0">
                <a:latin typeface="Century Gothic" panose="020B0502020202020204" pitchFamily="34" charset="0"/>
              </a:rPr>
              <a:t>reading (20 min)</a:t>
            </a:r>
          </a:p>
          <a:p>
            <a:r>
              <a:rPr dirty="0" smtClean="0">
                <a:latin typeface="Century Gothic" panose="020B0502020202020204" pitchFamily="34" charset="0"/>
              </a:rPr>
              <a:t>Mix </a:t>
            </a:r>
            <a:r>
              <a:rPr dirty="0">
                <a:latin typeface="Century Gothic" panose="020B0502020202020204" pitchFamily="34" charset="0"/>
              </a:rPr>
              <a:t>fiction &amp; non-fiction</a:t>
            </a:r>
          </a:p>
          <a:p>
            <a:r>
              <a:rPr dirty="0" smtClean="0">
                <a:latin typeface="Century Gothic" panose="020B0502020202020204" pitchFamily="34" charset="0"/>
              </a:rPr>
              <a:t>Ask </a:t>
            </a:r>
            <a:r>
              <a:rPr dirty="0">
                <a:latin typeface="Century Gothic" panose="020B0502020202020204" pitchFamily="34" charset="0"/>
              </a:rPr>
              <a:t>questions about the text</a:t>
            </a:r>
          </a:p>
          <a:p>
            <a:endParaRPr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📝 Writing Practice:</a:t>
            </a:r>
          </a:p>
          <a:p>
            <a:r>
              <a:rPr dirty="0" smtClean="0">
                <a:latin typeface="Century Gothic" panose="020B0502020202020204" pitchFamily="34" charset="0"/>
              </a:rPr>
              <a:t>Summer </a:t>
            </a:r>
            <a:r>
              <a:rPr dirty="0">
                <a:latin typeface="Century Gothic" panose="020B0502020202020204" pitchFamily="34" charset="0"/>
              </a:rPr>
              <a:t>journal</a:t>
            </a:r>
          </a:p>
          <a:p>
            <a:r>
              <a:rPr dirty="0" smtClean="0">
                <a:latin typeface="Century Gothic" panose="020B0502020202020204" pitchFamily="34" charset="0"/>
              </a:rPr>
              <a:t>Postcards </a:t>
            </a:r>
            <a:r>
              <a:rPr dirty="0">
                <a:latin typeface="Century Gothic" panose="020B0502020202020204" pitchFamily="34" charset="0"/>
              </a:rPr>
              <a:t>or letters</a:t>
            </a:r>
          </a:p>
          <a:p>
            <a:r>
              <a:rPr lang="en-US" dirty="0">
                <a:latin typeface="Century Gothic" panose="020B0502020202020204" pitchFamily="34" charset="0"/>
              </a:rPr>
              <a:t>C</a:t>
            </a:r>
            <a:r>
              <a:rPr dirty="0" smtClean="0">
                <a:latin typeface="Century Gothic" panose="020B0502020202020204" pitchFamily="34" charset="0"/>
              </a:rPr>
              <a:t>reate </a:t>
            </a:r>
            <a:r>
              <a:rPr dirty="0">
                <a:latin typeface="Century Gothic" panose="020B0502020202020204" pitchFamily="34" charset="0"/>
              </a:rPr>
              <a:t>stories or comics</a:t>
            </a:r>
          </a:p>
          <a:p>
            <a:endParaRPr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🎲 Grammar Fun:</a:t>
            </a:r>
          </a:p>
          <a:p>
            <a:r>
              <a:rPr dirty="0" smtClean="0">
                <a:latin typeface="Century Gothic" panose="020B0502020202020204" pitchFamily="34" charset="0"/>
              </a:rPr>
              <a:t>Word </a:t>
            </a:r>
            <a:r>
              <a:rPr dirty="0">
                <a:latin typeface="Century Gothic" panose="020B0502020202020204" pitchFamily="34" charset="0"/>
              </a:rPr>
              <a:t>games</a:t>
            </a:r>
          </a:p>
          <a:p>
            <a:r>
              <a:rPr dirty="0" smtClean="0">
                <a:latin typeface="Century Gothic" panose="020B0502020202020204" pitchFamily="34" charset="0"/>
              </a:rPr>
              <a:t>'Word </a:t>
            </a:r>
            <a:r>
              <a:rPr dirty="0">
                <a:latin typeface="Century Gothic" panose="020B0502020202020204" pitchFamily="34" charset="0"/>
              </a:rPr>
              <a:t>of the day'</a:t>
            </a:r>
          </a:p>
          <a:p>
            <a:r>
              <a:rPr dirty="0" smtClean="0">
                <a:latin typeface="Century Gothic" panose="020B0502020202020204" pitchFamily="34" charset="0"/>
              </a:rPr>
              <a:t>Spot </a:t>
            </a:r>
            <a:r>
              <a:rPr dirty="0">
                <a:latin typeface="Century Gothic" panose="020B0502020202020204" pitchFamily="34" charset="0"/>
              </a:rPr>
              <a:t>punctuation</a:t>
            </a:r>
          </a:p>
        </p:txBody>
      </p:sp>
      <p:pic>
        <p:nvPicPr>
          <p:cNvPr id="2050" name="Picture 2" descr="Tyack Health - Research shows the importance of parents reading with  children – even after children can re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975" y="1556240"/>
            <a:ext cx="1884241" cy="1256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ostcard V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5400" l="5667" r="90000">
                        <a14:foregroundMark x1="18467" y1="33900" x2="44867" y2="20700"/>
                        <a14:foregroundMark x1="22067" y1="54400" x2="54267" y2="353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975" y="3017402"/>
            <a:ext cx="2177820" cy="1451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y Summer Journal: For Kids | Daily Log Book Featuring Fun Drawing and  Writing Prompts | Ages 8-12 : MJ, Journals By: Amazon.co.uk: Book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715" y="2659487"/>
            <a:ext cx="1391035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Today's Wordle Answer hints and Clues for july 12 2023 Wordle NYTime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6922" y="4674283"/>
            <a:ext cx="2710963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crabble adds more than 500 new words to its official dictionary | Ents &amp;  Arts News | Sky New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8958" y="5210334"/>
            <a:ext cx="2061203" cy="1159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800" b="1" dirty="0" err="1">
                <a:latin typeface="Century Gothic" panose="020B0502020202020204" pitchFamily="34" charset="0"/>
              </a:rPr>
              <a:t>Maths</a:t>
            </a:r>
            <a:r>
              <a:rPr sz="3800" b="1" dirty="0">
                <a:latin typeface="Century Gothic" panose="020B0502020202020204" pitchFamily="34" charset="0"/>
              </a:rPr>
              <a:t> – Practical Ideas for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🔢 Times Tables:</a:t>
            </a:r>
          </a:p>
          <a:p>
            <a:r>
              <a:rPr dirty="0" smtClean="0">
                <a:latin typeface="Century Gothic" panose="020B0502020202020204" pitchFamily="34" charset="0"/>
              </a:rPr>
              <a:t>Use </a:t>
            </a:r>
            <a:r>
              <a:rPr dirty="0">
                <a:latin typeface="Century Gothic" panose="020B0502020202020204" pitchFamily="34" charset="0"/>
              </a:rPr>
              <a:t>apps (e.g. </a:t>
            </a:r>
            <a:r>
              <a:rPr dirty="0" err="1">
                <a:latin typeface="Century Gothic" panose="020B0502020202020204" pitchFamily="34" charset="0"/>
              </a:rPr>
              <a:t>TTRockstars</a:t>
            </a:r>
            <a:r>
              <a:rPr dirty="0">
                <a:latin typeface="Century Gothic" panose="020B0502020202020204" pitchFamily="34" charset="0"/>
              </a:rPr>
              <a:t>)</a:t>
            </a:r>
          </a:p>
          <a:p>
            <a:r>
              <a:rPr dirty="0" err="1" smtClean="0">
                <a:latin typeface="Century Gothic" panose="020B0502020202020204" pitchFamily="34" charset="0"/>
              </a:rPr>
              <a:t>Practi</a:t>
            </a:r>
            <a:r>
              <a:rPr lang="en-US" dirty="0" err="1" smtClean="0">
                <a:latin typeface="Century Gothic" panose="020B0502020202020204" pitchFamily="34" charset="0"/>
              </a:rPr>
              <a:t>s</a:t>
            </a:r>
            <a:r>
              <a:rPr dirty="0" err="1" smtClean="0">
                <a:latin typeface="Century Gothic" panose="020B0502020202020204" pitchFamily="34" charset="0"/>
              </a:rPr>
              <a:t>e</a:t>
            </a:r>
            <a:r>
              <a:rPr dirty="0" smtClean="0">
                <a:latin typeface="Century Gothic" panose="020B0502020202020204" pitchFamily="34" charset="0"/>
              </a:rPr>
              <a:t> </a:t>
            </a:r>
            <a:r>
              <a:rPr dirty="0">
                <a:latin typeface="Century Gothic" panose="020B0502020202020204" pitchFamily="34" charset="0"/>
              </a:rPr>
              <a:t>casually</a:t>
            </a:r>
          </a:p>
          <a:p>
            <a:endParaRPr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  <a:sym typeface="Wingdings 2" panose="05020102010507070707" pitchFamily="18" charset="2"/>
              </a:rPr>
              <a:t></a:t>
            </a:r>
            <a:r>
              <a:rPr dirty="0" smtClean="0">
                <a:latin typeface="Century Gothic" panose="020B0502020202020204" pitchFamily="34" charset="0"/>
              </a:rPr>
              <a:t> </a:t>
            </a:r>
            <a:r>
              <a:rPr dirty="0">
                <a:latin typeface="Century Gothic" panose="020B0502020202020204" pitchFamily="34" charset="0"/>
              </a:rPr>
              <a:t>Problem Solving:</a:t>
            </a:r>
          </a:p>
          <a:p>
            <a:r>
              <a:rPr dirty="0" smtClean="0">
                <a:latin typeface="Century Gothic" panose="020B0502020202020204" pitchFamily="34" charset="0"/>
              </a:rPr>
              <a:t>Use </a:t>
            </a:r>
            <a:r>
              <a:rPr dirty="0">
                <a:latin typeface="Century Gothic" panose="020B0502020202020204" pitchFamily="34" charset="0"/>
              </a:rPr>
              <a:t>real-life </a:t>
            </a:r>
            <a:r>
              <a:rPr dirty="0" err="1">
                <a:latin typeface="Century Gothic" panose="020B0502020202020204" pitchFamily="34" charset="0"/>
              </a:rPr>
              <a:t>maths</a:t>
            </a:r>
            <a:endParaRPr dirty="0">
              <a:latin typeface="Century Gothic" panose="020B0502020202020204" pitchFamily="34" charset="0"/>
            </a:endParaRPr>
          </a:p>
          <a:p>
            <a:r>
              <a:rPr dirty="0" smtClean="0">
                <a:latin typeface="Century Gothic" panose="020B0502020202020204" pitchFamily="34" charset="0"/>
              </a:rPr>
              <a:t>Puzzle </a:t>
            </a:r>
            <a:r>
              <a:rPr dirty="0">
                <a:latin typeface="Century Gothic" panose="020B0502020202020204" pitchFamily="34" charset="0"/>
              </a:rPr>
              <a:t>books &amp; games</a:t>
            </a:r>
          </a:p>
          <a:p>
            <a:endParaRPr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💡 Focus Topics:</a:t>
            </a:r>
          </a:p>
          <a:p>
            <a:r>
              <a:rPr dirty="0" smtClean="0">
                <a:latin typeface="Century Gothic" panose="020B0502020202020204" pitchFamily="34" charset="0"/>
              </a:rPr>
              <a:t>Fractions</a:t>
            </a:r>
            <a:r>
              <a:rPr dirty="0">
                <a:latin typeface="Century Gothic" panose="020B0502020202020204" pitchFamily="34" charset="0"/>
              </a:rPr>
              <a:t>, decimals</a:t>
            </a:r>
          </a:p>
          <a:p>
            <a:r>
              <a:rPr dirty="0" smtClean="0">
                <a:latin typeface="Century Gothic" panose="020B0502020202020204" pitchFamily="34" charset="0"/>
              </a:rPr>
              <a:t>Shopping </a:t>
            </a:r>
            <a:r>
              <a:rPr dirty="0">
                <a:latin typeface="Century Gothic" panose="020B0502020202020204" pitchFamily="34" charset="0"/>
              </a:rPr>
              <a:t>with percentages</a:t>
            </a:r>
          </a:p>
          <a:p>
            <a:r>
              <a:rPr dirty="0" smtClean="0">
                <a:latin typeface="Century Gothic" panose="020B0502020202020204" pitchFamily="34" charset="0"/>
              </a:rPr>
              <a:t>5–10 </a:t>
            </a:r>
            <a:r>
              <a:rPr dirty="0">
                <a:latin typeface="Century Gothic" panose="020B0502020202020204" pitchFamily="34" charset="0"/>
              </a:rPr>
              <a:t>quick questions daily</a:t>
            </a:r>
          </a:p>
        </p:txBody>
      </p:sp>
      <p:pic>
        <p:nvPicPr>
          <p:cNvPr id="3074" name="Picture 2" descr="Times Tables Rock Stars Discount Co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754" y="1336431"/>
            <a:ext cx="1652954" cy="118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aths Puzzle Books For Kids &amp; Teens : Nonfiction Nugge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317" y="2719731"/>
            <a:ext cx="1086921" cy="1377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12 REAL LIFE CONTEXT MATHS POSTERS | Teaching Resource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6" t="34892" r="2836" b="3323"/>
          <a:stretch/>
        </p:blipFill>
        <p:spPr bwMode="auto">
          <a:xfrm>
            <a:off x="5345722" y="2930358"/>
            <a:ext cx="3701562" cy="1865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So, You Think Your Customers Understand Percentages? | INSEAD Knowled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967" y="5239005"/>
            <a:ext cx="1607091" cy="1069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3800" b="1" dirty="0">
                <a:latin typeface="Century Gothic" panose="020B0502020202020204" pitchFamily="34" charset="0"/>
              </a:rPr>
              <a:t>Screen Time Can Be Learning 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0160"/>
            <a:ext cx="8229600" cy="4846003"/>
          </a:xfrm>
        </p:spPr>
        <p:txBody>
          <a:bodyPr>
            <a:normAutofit/>
          </a:bodyPr>
          <a:lstStyle/>
          <a:p>
            <a:r>
              <a:rPr sz="2000" dirty="0" smtClean="0">
                <a:latin typeface="Century Gothic" panose="020B0502020202020204" pitchFamily="34" charset="0"/>
              </a:rPr>
              <a:t>Educational </a:t>
            </a:r>
            <a:r>
              <a:rPr sz="2000" dirty="0">
                <a:latin typeface="Century Gothic" panose="020B0502020202020204" pitchFamily="34" charset="0"/>
              </a:rPr>
              <a:t>YouTube (e.g. BBC </a:t>
            </a:r>
            <a:r>
              <a:rPr sz="2000" dirty="0" err="1">
                <a:latin typeface="Century Gothic" panose="020B0502020202020204" pitchFamily="34" charset="0"/>
              </a:rPr>
              <a:t>Bitesize</a:t>
            </a:r>
            <a:r>
              <a:rPr sz="2000" dirty="0">
                <a:latin typeface="Century Gothic" panose="020B0502020202020204" pitchFamily="34" charset="0"/>
              </a:rPr>
              <a:t>)</a:t>
            </a:r>
          </a:p>
          <a:p>
            <a:r>
              <a:rPr sz="2000" dirty="0" smtClean="0">
                <a:latin typeface="Century Gothic" panose="020B0502020202020204" pitchFamily="34" charset="0"/>
              </a:rPr>
              <a:t>Audiobooks </a:t>
            </a:r>
            <a:r>
              <a:rPr sz="2000" dirty="0">
                <a:latin typeface="Century Gothic" panose="020B0502020202020204" pitchFamily="34" charset="0"/>
              </a:rPr>
              <a:t>for car journeys or quiet </a:t>
            </a:r>
            <a:r>
              <a:rPr sz="2000" dirty="0" smtClean="0">
                <a:latin typeface="Century Gothic" panose="020B0502020202020204" pitchFamily="34" charset="0"/>
              </a:rPr>
              <a:t>time</a:t>
            </a:r>
            <a:endParaRPr lang="en-GB" sz="2000" dirty="0" smtClean="0">
              <a:latin typeface="Century Gothic" panose="020B0502020202020204" pitchFamily="34" charset="0"/>
            </a:endParaRPr>
          </a:p>
          <a:p>
            <a:r>
              <a:rPr lang="en-GB" sz="2000" dirty="0" smtClean="0">
                <a:latin typeface="Century Gothic" panose="020B0502020202020204" pitchFamily="34" charset="0"/>
              </a:rPr>
              <a:t>Maths and grammar </a:t>
            </a:r>
            <a:r>
              <a:rPr lang="en-GB" sz="2000" dirty="0" smtClean="0">
                <a:latin typeface="Century Gothic" panose="020B0502020202020204" pitchFamily="34" charset="0"/>
              </a:rPr>
              <a:t>games</a:t>
            </a:r>
          </a:p>
          <a:p>
            <a:pPr lvl="1"/>
            <a:r>
              <a:rPr lang="en-GB" sz="1600" dirty="0">
                <a:latin typeface="Century Gothic" panose="020B0502020202020204" pitchFamily="34" charset="0"/>
                <a:hlinkClick r:id="rId2"/>
              </a:rPr>
              <a:t>https://</a:t>
            </a:r>
            <a:r>
              <a:rPr lang="en-GB" sz="1600" dirty="0" smtClean="0">
                <a:latin typeface="Century Gothic" panose="020B0502020202020204" pitchFamily="34" charset="0"/>
                <a:hlinkClick r:id="rId2"/>
              </a:rPr>
              <a:t>www.bbc.co.uk/bitesize/primary</a:t>
            </a:r>
            <a:endParaRPr lang="en-GB" sz="1600" dirty="0" smtClean="0">
              <a:latin typeface="Century Gothic" panose="020B0502020202020204" pitchFamily="34" charset="0"/>
            </a:endParaRPr>
          </a:p>
          <a:p>
            <a:pPr lvl="1"/>
            <a:r>
              <a:rPr lang="en-GB" sz="1600" dirty="0">
                <a:latin typeface="Century Gothic" panose="020B0502020202020204" pitchFamily="34" charset="0"/>
                <a:hlinkClick r:id="rId3"/>
              </a:rPr>
              <a:t>https://</a:t>
            </a:r>
            <a:r>
              <a:rPr lang="en-GB" sz="1600" dirty="0" smtClean="0">
                <a:latin typeface="Century Gothic" panose="020B0502020202020204" pitchFamily="34" charset="0"/>
                <a:hlinkClick r:id="rId3"/>
              </a:rPr>
              <a:t>www.topmarks.co.uk/english-games/7-11-years/spelling-and-grammar</a:t>
            </a:r>
            <a:endParaRPr lang="en-GB" sz="1600" dirty="0" smtClean="0">
              <a:latin typeface="Century Gothic" panose="020B0502020202020204" pitchFamily="34" charset="0"/>
            </a:endParaRPr>
          </a:p>
          <a:p>
            <a:pPr lvl="1"/>
            <a:r>
              <a:rPr lang="en-GB" sz="1600" dirty="0">
                <a:latin typeface="Century Gothic" panose="020B0502020202020204" pitchFamily="34" charset="0"/>
                <a:hlinkClick r:id="rId4"/>
              </a:rPr>
              <a:t>https://</a:t>
            </a:r>
            <a:r>
              <a:rPr lang="en-GB" sz="1600" dirty="0" smtClean="0">
                <a:latin typeface="Century Gothic" panose="020B0502020202020204" pitchFamily="34" charset="0"/>
                <a:hlinkClick r:id="rId4"/>
              </a:rPr>
              <a:t>www.topmarks.co.uk/maths-games/hit-the-button</a:t>
            </a:r>
            <a:endParaRPr lang="en-GB" sz="1600" dirty="0" smtClean="0">
              <a:latin typeface="Century Gothic" panose="020B0502020202020204" pitchFamily="34" charset="0"/>
            </a:endParaRPr>
          </a:p>
          <a:p>
            <a:pPr lvl="1"/>
            <a:r>
              <a:rPr lang="en-GB" sz="1600" dirty="0">
                <a:latin typeface="Century Gothic" panose="020B0502020202020204" pitchFamily="34" charset="0"/>
                <a:hlinkClick r:id="rId5"/>
              </a:rPr>
              <a:t>https://www.transum.org</a:t>
            </a:r>
            <a:r>
              <a:rPr lang="en-GB" sz="1600" dirty="0" smtClean="0">
                <a:latin typeface="Century Gothic" panose="020B0502020202020204" pitchFamily="34" charset="0"/>
                <a:hlinkClick r:id="rId5"/>
              </a:rPr>
              <a:t>/</a:t>
            </a:r>
            <a:endParaRPr lang="en-GB" sz="1600" dirty="0" smtClean="0">
              <a:latin typeface="Century Gothic" panose="020B0502020202020204" pitchFamily="34" charset="0"/>
            </a:endParaRPr>
          </a:p>
          <a:p>
            <a:pPr lvl="1"/>
            <a:endParaRPr lang="en-GB" sz="1600" dirty="0">
              <a:latin typeface="Century Gothic" panose="020B0502020202020204" pitchFamily="34" charset="0"/>
            </a:endParaRPr>
          </a:p>
          <a:p>
            <a:pPr lvl="1"/>
            <a:endParaRPr sz="1600" dirty="0">
              <a:latin typeface="Century Gothic" panose="020B0502020202020204" pitchFamily="34" charset="0"/>
            </a:endParaRPr>
          </a:p>
        </p:txBody>
      </p:sp>
      <p:pic>
        <p:nvPicPr>
          <p:cNvPr id="4098" name="Picture 2" descr="20 Best Educational Youtube Channels for kid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831" y="4503738"/>
            <a:ext cx="3763107" cy="211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it the Button- Quick fire Maths – Queen's Hill Primary School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539" y="4660660"/>
            <a:ext cx="2792545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b="1" dirty="0">
                <a:latin typeface="Century Gothic" panose="020B0502020202020204" pitchFamily="34" charset="0"/>
              </a:rPr>
              <a:t>Create a Summer Learning Routine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03400"/>
            <a:ext cx="8229600" cy="4525963"/>
          </a:xfrm>
        </p:spPr>
        <p:txBody>
          <a:bodyPr/>
          <a:lstStyle/>
          <a:p>
            <a:r>
              <a:rPr dirty="0" smtClean="0">
                <a:latin typeface="Century Gothic" panose="020B0502020202020204" pitchFamily="34" charset="0"/>
              </a:rPr>
              <a:t>Daily </a:t>
            </a:r>
            <a:r>
              <a:rPr dirty="0">
                <a:latin typeface="Century Gothic" panose="020B0502020202020204" pitchFamily="34" charset="0"/>
              </a:rPr>
              <a:t>short sessions (</a:t>
            </a:r>
            <a:r>
              <a:rPr dirty="0" smtClean="0">
                <a:latin typeface="Century Gothic" panose="020B0502020202020204" pitchFamily="34" charset="0"/>
              </a:rPr>
              <a:t>1</a:t>
            </a:r>
            <a:r>
              <a:rPr lang="en-GB" dirty="0" smtClean="0">
                <a:latin typeface="Century Gothic" panose="020B0502020202020204" pitchFamily="34" charset="0"/>
              </a:rPr>
              <a:t>5</a:t>
            </a:r>
            <a:r>
              <a:rPr dirty="0" smtClean="0">
                <a:latin typeface="Century Gothic" panose="020B0502020202020204" pitchFamily="34" charset="0"/>
              </a:rPr>
              <a:t> </a:t>
            </a:r>
            <a:r>
              <a:rPr dirty="0">
                <a:latin typeface="Century Gothic" panose="020B0502020202020204" pitchFamily="34" charset="0"/>
              </a:rPr>
              <a:t>min)</a:t>
            </a:r>
          </a:p>
          <a:p>
            <a:r>
              <a:rPr dirty="0" smtClean="0">
                <a:latin typeface="Century Gothic" panose="020B0502020202020204" pitchFamily="34" charset="0"/>
              </a:rPr>
              <a:t>Set </a:t>
            </a:r>
            <a:r>
              <a:rPr dirty="0">
                <a:latin typeface="Century Gothic" panose="020B0502020202020204" pitchFamily="34" charset="0"/>
              </a:rPr>
              <a:t>goals (e.g. read 5 books)</a:t>
            </a:r>
          </a:p>
          <a:p>
            <a:r>
              <a:rPr dirty="0" smtClean="0">
                <a:latin typeface="Century Gothic" panose="020B0502020202020204" pitchFamily="34" charset="0"/>
              </a:rPr>
              <a:t>Mix </a:t>
            </a:r>
            <a:r>
              <a:rPr dirty="0">
                <a:latin typeface="Century Gothic" panose="020B0502020202020204" pitchFamily="34" charset="0"/>
              </a:rPr>
              <a:t>indoor &amp; outdoor learning</a:t>
            </a:r>
          </a:p>
          <a:p>
            <a:r>
              <a:rPr dirty="0" smtClean="0">
                <a:latin typeface="Century Gothic" panose="020B0502020202020204" pitchFamily="34" charset="0"/>
              </a:rPr>
              <a:t>Celebrate </a:t>
            </a:r>
            <a:r>
              <a:rPr dirty="0">
                <a:latin typeface="Century Gothic" panose="020B0502020202020204" pitchFamily="34" charset="0"/>
              </a:rPr>
              <a:t>small </a:t>
            </a:r>
            <a:r>
              <a:rPr dirty="0" smtClean="0">
                <a:latin typeface="Century Gothic" panose="020B0502020202020204" pitchFamily="34" charset="0"/>
              </a:rPr>
              <a:t>wins</a:t>
            </a:r>
            <a:endParaRPr lang="en-GB" dirty="0" smtClean="0">
              <a:latin typeface="Century Gothic" panose="020B0502020202020204" pitchFamily="34" charset="0"/>
            </a:endParaRPr>
          </a:p>
          <a:p>
            <a:r>
              <a:rPr lang="en-GB" dirty="0" smtClean="0">
                <a:latin typeface="Century Gothic" panose="020B0502020202020204" pitchFamily="34" charset="0"/>
              </a:rPr>
              <a:t>Snuggle </a:t>
            </a:r>
            <a:r>
              <a:rPr lang="en-GB" dirty="0" smtClean="0">
                <a:latin typeface="Century Gothic" panose="020B0502020202020204" pitchFamily="34" charset="0"/>
              </a:rPr>
              <a:t>up for story time (both child and adult reading)</a:t>
            </a:r>
            <a:endParaRPr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entury Gothic" panose="020B0502020202020204" pitchFamily="34" charset="0"/>
              </a:rPr>
              <a:t>Resource Pack</a:t>
            </a:r>
            <a:endParaRPr b="1" dirty="0"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202715"/>
            <a:ext cx="3790951" cy="540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509" y="1202715"/>
            <a:ext cx="3804355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154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entury Gothic" panose="020B0502020202020204" pitchFamily="34" charset="0"/>
              </a:rPr>
              <a:t>Resource Pack</a:t>
            </a:r>
            <a:endParaRPr b="1" dirty="0">
              <a:latin typeface="Century Gothic" panose="020B0502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05" y="1733715"/>
            <a:ext cx="4229602" cy="2949121"/>
          </a:xfrm>
          <a:prstGeom prst="rect">
            <a:avLst/>
          </a:prstGeom>
        </p:spPr>
      </p:pic>
      <p:pic>
        <p:nvPicPr>
          <p:cNvPr id="7" name="Picture 6" descr="https://simpleasthatblog.com/wp-content/uploads/2012/07/summer_journal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8470" y="1214218"/>
            <a:ext cx="2828330" cy="4235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1933" y="3639993"/>
            <a:ext cx="4087947" cy="288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8660" y="1306581"/>
            <a:ext cx="1257057" cy="1750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782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entury Gothic" panose="020B0502020202020204" pitchFamily="34" charset="0"/>
              </a:rPr>
              <a:t>Resource Pack</a:t>
            </a:r>
            <a:endParaRPr b="1" dirty="0">
              <a:latin typeface="Century Gothic" panose="020B0502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45349" y="1343977"/>
            <a:ext cx="3006172" cy="3657240"/>
            <a:chOff x="345349" y="1343977"/>
            <a:chExt cx="3006172" cy="365724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5349" y="1343977"/>
              <a:ext cx="2318961" cy="2880000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5593" y="1668177"/>
              <a:ext cx="2345684" cy="288000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69765" y="2121217"/>
              <a:ext cx="2381756" cy="2880000"/>
            </a:xfrm>
            <a:prstGeom prst="rect">
              <a:avLst/>
            </a:prstGeom>
          </p:spPr>
        </p:pic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3392" y="1219612"/>
            <a:ext cx="3059932" cy="43399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2212" y="3454769"/>
            <a:ext cx="4377899" cy="3092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8498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>
                <a:latin typeface="Century Gothic" panose="020B0502020202020204" pitchFamily="34" charset="0"/>
              </a:rPr>
              <a:t>Tips for Parents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>
                <a:latin typeface="Century Gothic" panose="020B0502020202020204" pitchFamily="34" charset="0"/>
              </a:rPr>
              <a:t>Stay </a:t>
            </a:r>
            <a:r>
              <a:rPr dirty="0">
                <a:latin typeface="Century Gothic" panose="020B0502020202020204" pitchFamily="34" charset="0"/>
              </a:rPr>
              <a:t>positive &amp; pressure-free</a:t>
            </a:r>
          </a:p>
          <a:p>
            <a:r>
              <a:rPr dirty="0" smtClean="0">
                <a:latin typeface="Century Gothic" panose="020B0502020202020204" pitchFamily="34" charset="0"/>
              </a:rPr>
              <a:t>Praise </a:t>
            </a:r>
            <a:r>
              <a:rPr dirty="0">
                <a:latin typeface="Century Gothic" panose="020B0502020202020204" pitchFamily="34" charset="0"/>
              </a:rPr>
              <a:t>effort</a:t>
            </a:r>
          </a:p>
          <a:p>
            <a:r>
              <a:rPr dirty="0" smtClean="0">
                <a:latin typeface="Century Gothic" panose="020B0502020202020204" pitchFamily="34" charset="0"/>
              </a:rPr>
              <a:t>Learn </a:t>
            </a:r>
            <a:r>
              <a:rPr dirty="0">
                <a:latin typeface="Century Gothic" panose="020B0502020202020204" pitchFamily="34" charset="0"/>
              </a:rPr>
              <a:t>together</a:t>
            </a:r>
          </a:p>
          <a:p>
            <a:r>
              <a:rPr dirty="0" smtClean="0">
                <a:latin typeface="Century Gothic" panose="020B0502020202020204" pitchFamily="34" charset="0"/>
              </a:rPr>
              <a:t>Let </a:t>
            </a:r>
            <a:r>
              <a:rPr dirty="0">
                <a:latin typeface="Century Gothic" panose="020B0502020202020204" pitchFamily="34" charset="0"/>
              </a:rPr>
              <a:t>children choose activities</a:t>
            </a:r>
          </a:p>
        </p:txBody>
      </p:sp>
      <p:pic>
        <p:nvPicPr>
          <p:cNvPr id="5122" name="Picture 2" descr="The Dangers of Over-Praising – LearnMast Organiz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56" y="4419346"/>
            <a:ext cx="414804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10 Strategies for a Great Home School Learning Experience - Covenant  Journey Academ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16" r="13916"/>
          <a:stretch/>
        </p:blipFill>
        <p:spPr bwMode="auto">
          <a:xfrm>
            <a:off x="5785338" y="4077381"/>
            <a:ext cx="2774001" cy="2376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>
                <a:latin typeface="Century Gothic" panose="020B0502020202020204" pitchFamily="34" charset="0"/>
              </a:rPr>
              <a:t>Questions &amp; Support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>
                <a:latin typeface="Century Gothic" panose="020B0502020202020204" pitchFamily="34" charset="0"/>
              </a:rPr>
              <a:t>Q&amp;A </a:t>
            </a:r>
            <a:r>
              <a:rPr dirty="0">
                <a:latin typeface="Century Gothic" panose="020B0502020202020204" pitchFamily="34" charset="0"/>
              </a:rPr>
              <a:t>time</a:t>
            </a:r>
          </a:p>
          <a:p>
            <a:r>
              <a:rPr dirty="0" smtClean="0">
                <a:latin typeface="Century Gothic" panose="020B0502020202020204" pitchFamily="34" charset="0"/>
              </a:rPr>
              <a:t>Printed </a:t>
            </a:r>
            <a:r>
              <a:rPr dirty="0">
                <a:latin typeface="Century Gothic" panose="020B0502020202020204" pitchFamily="34" charset="0"/>
              </a:rPr>
              <a:t>packs or online resources available</a:t>
            </a:r>
          </a:p>
        </p:txBody>
      </p:sp>
      <p:pic>
        <p:nvPicPr>
          <p:cNvPr id="4" name="Picture 2" descr="How to improve the Q&amp;A Session at Your Next Event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45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457" y="3123694"/>
            <a:ext cx="3753085" cy="300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>
                <a:latin typeface="Century Gothic" panose="020B0502020202020204" pitchFamily="34" charset="0"/>
              </a:rPr>
              <a:t>Final Thought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dirty="0">
                <a:latin typeface="Century Gothic" panose="020B0502020202020204" pitchFamily="34" charset="0"/>
              </a:rPr>
              <a:t>"Every small effort adds up. A little learning each day helps your child walk into Year </a:t>
            </a:r>
            <a:r>
              <a:rPr lang="en-GB" dirty="0" smtClean="0">
                <a:latin typeface="Century Gothic" panose="020B0502020202020204" pitchFamily="34" charset="0"/>
              </a:rPr>
              <a:t>5</a:t>
            </a:r>
            <a:r>
              <a:rPr dirty="0" smtClean="0">
                <a:latin typeface="Century Gothic" panose="020B0502020202020204" pitchFamily="34" charset="0"/>
              </a:rPr>
              <a:t> </a:t>
            </a:r>
            <a:r>
              <a:rPr dirty="0">
                <a:latin typeface="Century Gothic" panose="020B0502020202020204" pitchFamily="34" charset="0"/>
              </a:rPr>
              <a:t>with confidence and excitement!"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213129" y="3898003"/>
            <a:ext cx="2728215" cy="2434610"/>
            <a:chOff x="948435" y="3691553"/>
            <a:chExt cx="2728215" cy="2434610"/>
          </a:xfrm>
        </p:grpSpPr>
        <p:grpSp>
          <p:nvGrpSpPr>
            <p:cNvPr id="5" name="Group 4"/>
            <p:cNvGrpSpPr/>
            <p:nvPr/>
          </p:nvGrpSpPr>
          <p:grpSpPr>
            <a:xfrm>
              <a:off x="948435" y="3691553"/>
              <a:ext cx="2728215" cy="2434610"/>
              <a:chOff x="1662112" y="1309687"/>
              <a:chExt cx="3600000" cy="325177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662112" y="1309687"/>
                <a:ext cx="3600000" cy="2621931"/>
              </a:xfrm>
              <a:prstGeom prst="rect">
                <a:avLst/>
              </a:prstGeom>
            </p:spPr>
          </p:pic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87312" y="3169920"/>
                <a:ext cx="3549600" cy="1391537"/>
              </a:xfrm>
              <a:prstGeom prst="rect">
                <a:avLst/>
              </a:prstGeom>
            </p:spPr>
          </p:pic>
        </p:grpSp>
        <p:sp>
          <p:nvSpPr>
            <p:cNvPr id="6" name="Rectangle 5"/>
            <p:cNvSpPr/>
            <p:nvPr/>
          </p:nvSpPr>
          <p:spPr>
            <a:xfrm>
              <a:off x="1326911" y="4230877"/>
              <a:ext cx="2014151" cy="1376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9" name="Content Placeholder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417" l="0" r="100000">
                        <a14:foregroundMark x1="2389" y1="50445" x2="22278" y2="70326"/>
                        <a14:foregroundMark x1="30833" y1="20574" x2="35667" y2="81207"/>
                        <a14:foregroundMark x1="53333" y1="19980" x2="51667" y2="80613"/>
                        <a14:foregroundMark x1="49278" y1="80910" x2="55222" y2="78239"/>
                        <a14:backgroundMark x1="84056" y1="43818" x2="85333" y2="43422"/>
                        <a14:backgroundMark x1="93556" y1="42829" x2="94833" y2="438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374" y="3998961"/>
            <a:ext cx="4154870" cy="233365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9769</TotalTime>
  <Words>317</Words>
  <Application>Microsoft Office PowerPoint</Application>
  <PresentationFormat>On-screen Show (4:3)</PresentationFormat>
  <Paragraphs>76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Century Gothic</vt:lpstr>
      <vt:lpstr>Wingdings 2</vt:lpstr>
      <vt:lpstr>Office Theme</vt:lpstr>
      <vt:lpstr>Get a Head Start on…</vt:lpstr>
      <vt:lpstr>Why Prepare Over Summer?</vt:lpstr>
      <vt:lpstr>Focus Areas – Year 5 Core Subjects</vt:lpstr>
      <vt:lpstr>English – Practical Ideas for Home</vt:lpstr>
      <vt:lpstr>Maths – Practical Ideas for Home</vt:lpstr>
      <vt:lpstr>Screen Time Can Be Learning Time</vt:lpstr>
      <vt:lpstr>Create a Summer Learning Routine</vt:lpstr>
      <vt:lpstr>Resource Pack</vt:lpstr>
      <vt:lpstr>Resource Pack</vt:lpstr>
      <vt:lpstr>Resource Pack</vt:lpstr>
      <vt:lpstr>Tips for Parents</vt:lpstr>
      <vt:lpstr>Questions &amp; Support</vt:lpstr>
      <vt:lpstr>Final Thought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a Head Start on…</dc:title>
  <dc:subject/>
  <dc:creator>Catherine Abbott</dc:creator>
  <cp:keywords/>
  <dc:description>generated using python-pptx</dc:description>
  <cp:lastModifiedBy>Heather Tott</cp:lastModifiedBy>
  <cp:revision>19</cp:revision>
  <dcterms:created xsi:type="dcterms:W3CDTF">2013-01-27T09:14:16Z</dcterms:created>
  <dcterms:modified xsi:type="dcterms:W3CDTF">2025-06-10T16:18:55Z</dcterms:modified>
  <cp:category/>
</cp:coreProperties>
</file>