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6A98"/>
    <a:srgbClr val="FBB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6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42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bc.co.uk/bitesize/articles/z7ch6v4" TargetMode="External"/><Relationship Id="rId3" Type="http://schemas.openxmlformats.org/officeDocument/2006/relationships/hyperlink" Target="http://www.topmarks.co.uk/english-games/7-11-years/spelling-and-grammar" TargetMode="External"/><Relationship Id="rId7" Type="http://schemas.openxmlformats.org/officeDocument/2006/relationships/hyperlink" Target="https://www.bbc.co.uk/bitesize/articles/zrd6mfr" TargetMode="External"/><Relationship Id="rId2" Type="http://schemas.openxmlformats.org/officeDocument/2006/relationships/hyperlink" Target="https://www.bbc.co.uk/bitesize/articles/zbh892p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athsbot.com/primary/ks2Mini" TargetMode="External"/><Relationship Id="rId5" Type="http://schemas.openxmlformats.org/officeDocument/2006/relationships/hyperlink" Target="http://www.uk.ixl.com/english/year-6?_gl=1*1r1skve*_up*MQ..&amp;gclid=CPPa8teS_8kCFQbnwgodgOIB6A#reading-strategies" TargetMode="External"/><Relationship Id="rId10" Type="http://schemas.openxmlformats.org/officeDocument/2006/relationships/hyperlink" Target="http://www.ttrockstars.com/" TargetMode="External"/><Relationship Id="rId4" Type="http://schemas.openxmlformats.org/officeDocument/2006/relationships/hyperlink" Target="http://www.bbc.co.uk/bitesize/articles/z7vm7nb" TargetMode="External"/><Relationship Id="rId9" Type="http://schemas.openxmlformats.org/officeDocument/2006/relationships/hyperlink" Target="http://www.mathsframe.co.uk/en/resources/category/350/Year-6-programme-of-study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6A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017" y="3788952"/>
            <a:ext cx="8229600" cy="153039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sz="4000" dirty="0">
                <a:latin typeface="Century Gothic" panose="020B0502020202020204" pitchFamily="34" charset="0"/>
              </a:rPr>
              <a:t>Helping Your Child Feel Confident and Ready for the Year </a:t>
            </a:r>
            <a:r>
              <a:rPr sz="4000" dirty="0" smtClean="0">
                <a:latin typeface="Century Gothic" panose="020B0502020202020204" pitchFamily="34" charset="0"/>
              </a:rPr>
              <a:t>Ahead</a:t>
            </a:r>
            <a:r>
              <a:rPr lang="en-GB" sz="4000" dirty="0" smtClean="0">
                <a:latin typeface="Century Gothic" panose="020B0502020202020204" pitchFamily="34" charset="0"/>
              </a:rPr>
              <a:t>!</a:t>
            </a:r>
            <a:endParaRPr sz="4000" dirty="0">
              <a:latin typeface="Century Gothic" panose="020B0502020202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963335" y="1786914"/>
            <a:ext cx="7217330" cy="1603397"/>
          </a:xfrm>
          <a:prstGeom prst="roundRect">
            <a:avLst/>
          </a:prstGeom>
          <a:solidFill>
            <a:srgbClr val="FBB13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rgbClr val="BB6A98"/>
                </a:solidFill>
                <a:latin typeface="Century Gothic" panose="020B0502020202020204" pitchFamily="34" charset="0"/>
              </a:rPr>
              <a:t>Year 6</a:t>
            </a:r>
            <a:endParaRPr lang="en-GB" sz="7200" dirty="0">
              <a:solidFill>
                <a:srgbClr val="BB6A98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3914"/>
            <a:ext cx="8229600" cy="1143000"/>
          </a:xfrm>
        </p:spPr>
        <p:txBody>
          <a:bodyPr>
            <a:normAutofit/>
          </a:bodyPr>
          <a:lstStyle/>
          <a:p>
            <a:r>
              <a:rPr b="1" dirty="0">
                <a:latin typeface="Century Gothic" panose="020B0502020202020204" pitchFamily="34" charset="0"/>
              </a:rPr>
              <a:t>Get a Head Start </a:t>
            </a:r>
            <a:r>
              <a:rPr b="1" dirty="0" smtClean="0">
                <a:latin typeface="Century Gothic" panose="020B0502020202020204" pitchFamily="34" charset="0"/>
              </a:rPr>
              <a:t>on</a:t>
            </a:r>
            <a:r>
              <a:rPr lang="en-GB" b="1" dirty="0" smtClean="0">
                <a:latin typeface="Century Gothic" panose="020B0502020202020204" pitchFamily="34" charset="0"/>
              </a:rPr>
              <a:t>…</a:t>
            </a:r>
            <a:endParaRPr b="1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6A98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entury Gothic" panose="020B0502020202020204" pitchFamily="34" charset="0"/>
              </a:rPr>
              <a:t>Learning powers and values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417" l="0" r="100000">
                        <a14:foregroundMark x1="2389" y1="50445" x2="22278" y2="70326"/>
                        <a14:foregroundMark x1="30833" y1="20574" x2="35667" y2="81207"/>
                        <a14:foregroundMark x1="53333" y1="19980" x2="51667" y2="80613"/>
                        <a14:foregroundMark x1="49278" y1="80910" x2="55222" y2="78239"/>
                        <a14:backgroundMark x1="84056" y1="43818" x2="85333" y2="43422"/>
                        <a14:backgroundMark x1="93556" y1="42829" x2="94833" y2="43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53" y="1600200"/>
            <a:ext cx="8058094" cy="4525963"/>
          </a:xfrm>
        </p:spPr>
      </p:pic>
    </p:spTree>
    <p:extLst>
      <p:ext uri="{BB962C8B-B14F-4D97-AF65-F5344CB8AC3E}">
        <p14:creationId xmlns:p14="http://schemas.microsoft.com/office/powerpoint/2010/main" val="300177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6A98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>
                <a:latin typeface="Century Gothic" panose="020B0502020202020204" pitchFamily="34" charset="0"/>
              </a:rPr>
              <a:t>Why Prepare Over Summer?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smtClean="0">
                <a:latin typeface="Century Gothic" panose="020B0502020202020204" pitchFamily="34" charset="0"/>
              </a:rPr>
              <a:t>Prevent </a:t>
            </a:r>
            <a:r>
              <a:rPr dirty="0">
                <a:latin typeface="Century Gothic" panose="020B0502020202020204" pitchFamily="34" charset="0"/>
              </a:rPr>
              <a:t>the 'summer slide'</a:t>
            </a:r>
          </a:p>
          <a:p>
            <a:r>
              <a:rPr dirty="0" smtClean="0">
                <a:latin typeface="Century Gothic" panose="020B0502020202020204" pitchFamily="34" charset="0"/>
              </a:rPr>
              <a:t>Build </a:t>
            </a:r>
            <a:r>
              <a:rPr dirty="0">
                <a:latin typeface="Century Gothic" panose="020B0502020202020204" pitchFamily="34" charset="0"/>
              </a:rPr>
              <a:t>confidence before Year 6</a:t>
            </a:r>
          </a:p>
          <a:p>
            <a:r>
              <a:rPr dirty="0" smtClean="0">
                <a:latin typeface="Century Gothic" panose="020B0502020202020204" pitchFamily="34" charset="0"/>
              </a:rPr>
              <a:t>Form </a:t>
            </a:r>
            <a:r>
              <a:rPr dirty="0">
                <a:latin typeface="Century Gothic" panose="020B0502020202020204" pitchFamily="34" charset="0"/>
              </a:rPr>
              <a:t>positive habits in a relaxed </a:t>
            </a:r>
            <a:r>
              <a:rPr dirty="0" smtClean="0">
                <a:latin typeface="Century Gothic" panose="020B0502020202020204" pitchFamily="34" charset="0"/>
              </a:rPr>
              <a:t>environment</a:t>
            </a:r>
            <a:endParaRPr lang="en-GB" dirty="0" smtClean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Summer learning doesn't have to be formal or intense.</a:t>
            </a:r>
          </a:p>
          <a:p>
            <a:r>
              <a:rPr lang="en-GB" dirty="0">
                <a:latin typeface="Century Gothic" panose="020B0502020202020204" pitchFamily="34" charset="0"/>
              </a:rPr>
              <a:t>A few simple, fun activities can make a real difference.</a:t>
            </a:r>
          </a:p>
          <a:p>
            <a:endParaRPr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6A98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b="1" dirty="0">
                <a:latin typeface="Century Gothic" panose="020B0502020202020204" pitchFamily="34" charset="0"/>
              </a:rPr>
              <a:t>Focus Areas – Year 6 Core Subjects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English:</a:t>
            </a:r>
          </a:p>
          <a:p>
            <a:r>
              <a:rPr dirty="0" smtClean="0">
                <a:latin typeface="Century Gothic" panose="020B0502020202020204" pitchFamily="34" charset="0"/>
              </a:rPr>
              <a:t>Reading </a:t>
            </a:r>
            <a:r>
              <a:rPr dirty="0">
                <a:latin typeface="Century Gothic" panose="020B0502020202020204" pitchFamily="34" charset="0"/>
              </a:rPr>
              <a:t>comprehension</a:t>
            </a:r>
          </a:p>
          <a:p>
            <a:r>
              <a:rPr dirty="0" smtClean="0">
                <a:latin typeface="Century Gothic" panose="020B0502020202020204" pitchFamily="34" charset="0"/>
              </a:rPr>
              <a:t>Vocabulary</a:t>
            </a:r>
            <a:endParaRPr dirty="0">
              <a:latin typeface="Century Gothic" panose="020B0502020202020204" pitchFamily="34" charset="0"/>
            </a:endParaRPr>
          </a:p>
          <a:p>
            <a:r>
              <a:rPr dirty="0" smtClean="0">
                <a:latin typeface="Century Gothic" panose="020B0502020202020204" pitchFamily="34" charset="0"/>
              </a:rPr>
              <a:t>Grammar</a:t>
            </a:r>
            <a:endParaRPr dirty="0">
              <a:latin typeface="Century Gothic" panose="020B0502020202020204" pitchFamily="34" charset="0"/>
            </a:endParaRPr>
          </a:p>
          <a:p>
            <a:r>
              <a:rPr dirty="0" smtClean="0">
                <a:latin typeface="Century Gothic" panose="020B0502020202020204" pitchFamily="34" charset="0"/>
              </a:rPr>
              <a:t>Writing </a:t>
            </a:r>
            <a:r>
              <a:rPr dirty="0">
                <a:latin typeface="Century Gothic" panose="020B0502020202020204" pitchFamily="34" charset="0"/>
              </a:rPr>
              <a:t>fluency</a:t>
            </a:r>
          </a:p>
          <a:p>
            <a:pPr marL="0" indent="0">
              <a:buNone/>
            </a:pPr>
            <a:endParaRPr lang="en-GB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dirty="0" err="1" smtClean="0">
                <a:latin typeface="Century Gothic" panose="020B0502020202020204" pitchFamily="34" charset="0"/>
              </a:rPr>
              <a:t>Maths</a:t>
            </a:r>
            <a:r>
              <a:rPr dirty="0">
                <a:latin typeface="Century Gothic" panose="020B0502020202020204" pitchFamily="34" charset="0"/>
              </a:rPr>
              <a:t>:</a:t>
            </a:r>
          </a:p>
          <a:p>
            <a:r>
              <a:rPr dirty="0" smtClean="0">
                <a:latin typeface="Century Gothic" panose="020B0502020202020204" pitchFamily="34" charset="0"/>
              </a:rPr>
              <a:t>Times tables</a:t>
            </a:r>
            <a:endParaRPr lang="en-GB" dirty="0" smtClean="0">
              <a:latin typeface="Century Gothic" panose="020B0502020202020204" pitchFamily="34" charset="0"/>
            </a:endParaRPr>
          </a:p>
          <a:p>
            <a:r>
              <a:rPr dirty="0" smtClean="0">
                <a:latin typeface="Century Gothic" panose="020B0502020202020204" pitchFamily="34" charset="0"/>
              </a:rPr>
              <a:t>Problem </a:t>
            </a:r>
            <a:r>
              <a:rPr dirty="0">
                <a:latin typeface="Century Gothic" panose="020B0502020202020204" pitchFamily="34" charset="0"/>
              </a:rPr>
              <a:t>solving</a:t>
            </a:r>
          </a:p>
          <a:p>
            <a:r>
              <a:rPr dirty="0" smtClean="0">
                <a:latin typeface="Century Gothic" panose="020B0502020202020204" pitchFamily="34" charset="0"/>
              </a:rPr>
              <a:t>Fractions </a:t>
            </a:r>
            <a:r>
              <a:rPr dirty="0">
                <a:latin typeface="Century Gothic" panose="020B0502020202020204" pitchFamily="34" charset="0"/>
              </a:rPr>
              <a:t>and decimals</a:t>
            </a:r>
          </a:p>
          <a:p>
            <a:r>
              <a:rPr dirty="0" smtClean="0">
                <a:latin typeface="Century Gothic" panose="020B0502020202020204" pitchFamily="34" charset="0"/>
              </a:rPr>
              <a:t>Arithmetic </a:t>
            </a:r>
            <a:r>
              <a:rPr dirty="0">
                <a:latin typeface="Century Gothic" panose="020B0502020202020204" pitchFamily="34" charset="0"/>
              </a:rPr>
              <a:t>accuracy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78082">
            <a:off x="4824166" y="2689967"/>
            <a:ext cx="3554888" cy="23464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6A98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b="1" dirty="0">
                <a:latin typeface="Century Gothic" panose="020B0502020202020204" pitchFamily="34" charset="0"/>
              </a:rPr>
              <a:t>English – Practical Ideas for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📚 Reading Together:</a:t>
            </a:r>
          </a:p>
          <a:p>
            <a:r>
              <a:rPr dirty="0" smtClean="0">
                <a:latin typeface="Century Gothic" panose="020B0502020202020204" pitchFamily="34" charset="0"/>
              </a:rPr>
              <a:t>Daily </a:t>
            </a:r>
            <a:r>
              <a:rPr dirty="0">
                <a:latin typeface="Century Gothic" panose="020B0502020202020204" pitchFamily="34" charset="0"/>
              </a:rPr>
              <a:t>reading (20 min)</a:t>
            </a:r>
          </a:p>
          <a:p>
            <a:r>
              <a:rPr dirty="0" smtClean="0">
                <a:latin typeface="Century Gothic" panose="020B0502020202020204" pitchFamily="34" charset="0"/>
              </a:rPr>
              <a:t>Mix </a:t>
            </a:r>
            <a:r>
              <a:rPr dirty="0">
                <a:latin typeface="Century Gothic" panose="020B0502020202020204" pitchFamily="34" charset="0"/>
              </a:rPr>
              <a:t>fiction &amp; non-fiction</a:t>
            </a:r>
          </a:p>
          <a:p>
            <a:r>
              <a:rPr dirty="0" smtClean="0">
                <a:latin typeface="Century Gothic" panose="020B0502020202020204" pitchFamily="34" charset="0"/>
              </a:rPr>
              <a:t>Ask </a:t>
            </a:r>
            <a:r>
              <a:rPr dirty="0">
                <a:latin typeface="Century Gothic" panose="020B0502020202020204" pitchFamily="34" charset="0"/>
              </a:rPr>
              <a:t>questions about the text</a:t>
            </a:r>
          </a:p>
          <a:p>
            <a:endParaRPr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📝 Writing Practice:</a:t>
            </a:r>
          </a:p>
          <a:p>
            <a:r>
              <a:rPr dirty="0" smtClean="0">
                <a:latin typeface="Century Gothic" panose="020B0502020202020204" pitchFamily="34" charset="0"/>
              </a:rPr>
              <a:t>Summer </a:t>
            </a:r>
            <a:r>
              <a:rPr dirty="0">
                <a:latin typeface="Century Gothic" panose="020B0502020202020204" pitchFamily="34" charset="0"/>
              </a:rPr>
              <a:t>journal</a:t>
            </a:r>
          </a:p>
          <a:p>
            <a:r>
              <a:rPr dirty="0" smtClean="0">
                <a:latin typeface="Century Gothic" panose="020B0502020202020204" pitchFamily="34" charset="0"/>
              </a:rPr>
              <a:t>Postcards </a:t>
            </a:r>
            <a:r>
              <a:rPr dirty="0">
                <a:latin typeface="Century Gothic" panose="020B0502020202020204" pitchFamily="34" charset="0"/>
              </a:rPr>
              <a:t>or letters</a:t>
            </a:r>
          </a:p>
          <a:p>
            <a:r>
              <a:rPr dirty="0" smtClean="0">
                <a:latin typeface="Century Gothic" panose="020B0502020202020204" pitchFamily="34" charset="0"/>
              </a:rPr>
              <a:t>Create </a:t>
            </a:r>
            <a:r>
              <a:rPr dirty="0">
                <a:latin typeface="Century Gothic" panose="020B0502020202020204" pitchFamily="34" charset="0"/>
              </a:rPr>
              <a:t>stories or comics</a:t>
            </a:r>
          </a:p>
          <a:p>
            <a:endParaRPr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🎲 Grammar Fun:</a:t>
            </a:r>
          </a:p>
          <a:p>
            <a:r>
              <a:rPr dirty="0" smtClean="0">
                <a:latin typeface="Century Gothic" panose="020B0502020202020204" pitchFamily="34" charset="0"/>
              </a:rPr>
              <a:t>Word </a:t>
            </a:r>
            <a:r>
              <a:rPr dirty="0">
                <a:latin typeface="Century Gothic" panose="020B0502020202020204" pitchFamily="34" charset="0"/>
              </a:rPr>
              <a:t>games</a:t>
            </a:r>
          </a:p>
          <a:p>
            <a:r>
              <a:rPr dirty="0" smtClean="0">
                <a:latin typeface="Century Gothic" panose="020B0502020202020204" pitchFamily="34" charset="0"/>
              </a:rPr>
              <a:t>'Word </a:t>
            </a:r>
            <a:r>
              <a:rPr dirty="0">
                <a:latin typeface="Century Gothic" panose="020B0502020202020204" pitchFamily="34" charset="0"/>
              </a:rPr>
              <a:t>of the day'</a:t>
            </a:r>
          </a:p>
          <a:p>
            <a:r>
              <a:rPr dirty="0" smtClean="0">
                <a:latin typeface="Century Gothic" panose="020B0502020202020204" pitchFamily="34" charset="0"/>
              </a:rPr>
              <a:t>Spot </a:t>
            </a:r>
            <a:r>
              <a:rPr dirty="0">
                <a:latin typeface="Century Gothic" panose="020B0502020202020204" pitchFamily="34" charset="0"/>
              </a:rPr>
              <a:t>punctuation</a:t>
            </a:r>
          </a:p>
        </p:txBody>
      </p:sp>
      <p:pic>
        <p:nvPicPr>
          <p:cNvPr id="1026" name="Picture 2" descr="The hidden benefits of reading aloud — even for older kids – CES Academ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584" y="1600200"/>
            <a:ext cx="3309216" cy="1433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roject | Ideas for a Summer Journal | The Simple Thing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9" t="9120" r="6049"/>
          <a:stretch/>
        </p:blipFill>
        <p:spPr bwMode="auto">
          <a:xfrm>
            <a:off x="4572000" y="3327593"/>
            <a:ext cx="2216727" cy="167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ll the Wordle spinoffs, all in one place. | Floodgat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8715" y="4315715"/>
            <a:ext cx="1810448" cy="181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6A98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b="1" dirty="0" err="1">
                <a:latin typeface="Century Gothic" panose="020B0502020202020204" pitchFamily="34" charset="0"/>
              </a:rPr>
              <a:t>Maths</a:t>
            </a:r>
            <a:r>
              <a:rPr b="1" dirty="0">
                <a:latin typeface="Century Gothic" panose="020B0502020202020204" pitchFamily="34" charset="0"/>
              </a:rPr>
              <a:t> – Practical Ideas for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🔢 Times Tables:</a:t>
            </a:r>
          </a:p>
          <a:p>
            <a:r>
              <a:rPr dirty="0" smtClean="0">
                <a:latin typeface="Century Gothic" panose="020B0502020202020204" pitchFamily="34" charset="0"/>
              </a:rPr>
              <a:t>Use </a:t>
            </a:r>
            <a:r>
              <a:rPr dirty="0">
                <a:latin typeface="Century Gothic" panose="020B0502020202020204" pitchFamily="34" charset="0"/>
              </a:rPr>
              <a:t>apps (e.g. </a:t>
            </a:r>
            <a:r>
              <a:rPr dirty="0" err="1">
                <a:latin typeface="Century Gothic" panose="020B0502020202020204" pitchFamily="34" charset="0"/>
              </a:rPr>
              <a:t>TTRockstars</a:t>
            </a:r>
            <a:r>
              <a:rPr dirty="0">
                <a:latin typeface="Century Gothic" panose="020B0502020202020204" pitchFamily="34" charset="0"/>
              </a:rPr>
              <a:t>)</a:t>
            </a:r>
          </a:p>
          <a:p>
            <a:r>
              <a:rPr dirty="0" err="1" smtClean="0">
                <a:latin typeface="Century Gothic" panose="020B0502020202020204" pitchFamily="34" charset="0"/>
              </a:rPr>
              <a:t>Practi</a:t>
            </a:r>
            <a:r>
              <a:rPr lang="en-GB" dirty="0" smtClean="0">
                <a:latin typeface="Century Gothic" panose="020B0502020202020204" pitchFamily="34" charset="0"/>
              </a:rPr>
              <a:t>s</a:t>
            </a:r>
            <a:r>
              <a:rPr dirty="0" smtClean="0">
                <a:latin typeface="Century Gothic" panose="020B0502020202020204" pitchFamily="34" charset="0"/>
              </a:rPr>
              <a:t>e </a:t>
            </a:r>
            <a:r>
              <a:rPr dirty="0">
                <a:latin typeface="Century Gothic" panose="020B0502020202020204" pitchFamily="34" charset="0"/>
              </a:rPr>
              <a:t>casually</a:t>
            </a:r>
          </a:p>
          <a:p>
            <a:endParaRPr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dirty="0" smtClean="0">
                <a:latin typeface="Wingdings 3" panose="05040102010807070707" pitchFamily="18" charset="2"/>
                <a:sym typeface="Wingdings 2" panose="05020102010507070707" pitchFamily="18" charset="2"/>
              </a:rPr>
              <a:t></a:t>
            </a:r>
            <a:r>
              <a:rPr dirty="0" smtClean="0">
                <a:latin typeface="Century Gothic" panose="020B0502020202020204" pitchFamily="34" charset="0"/>
              </a:rPr>
              <a:t> </a:t>
            </a:r>
            <a:r>
              <a:rPr dirty="0">
                <a:latin typeface="Century Gothic" panose="020B0502020202020204" pitchFamily="34" charset="0"/>
              </a:rPr>
              <a:t>Problem Solving:</a:t>
            </a:r>
          </a:p>
          <a:p>
            <a:r>
              <a:rPr dirty="0" smtClean="0">
                <a:latin typeface="Century Gothic" panose="020B0502020202020204" pitchFamily="34" charset="0"/>
              </a:rPr>
              <a:t>Use </a:t>
            </a:r>
            <a:r>
              <a:rPr dirty="0">
                <a:latin typeface="Century Gothic" panose="020B0502020202020204" pitchFamily="34" charset="0"/>
              </a:rPr>
              <a:t>real-life </a:t>
            </a:r>
            <a:r>
              <a:rPr dirty="0" err="1">
                <a:latin typeface="Century Gothic" panose="020B0502020202020204" pitchFamily="34" charset="0"/>
              </a:rPr>
              <a:t>maths</a:t>
            </a:r>
            <a:endParaRPr dirty="0">
              <a:latin typeface="Century Gothic" panose="020B0502020202020204" pitchFamily="34" charset="0"/>
            </a:endParaRPr>
          </a:p>
          <a:p>
            <a:r>
              <a:rPr dirty="0" smtClean="0">
                <a:latin typeface="Century Gothic" panose="020B0502020202020204" pitchFamily="34" charset="0"/>
              </a:rPr>
              <a:t>Puzzle </a:t>
            </a:r>
            <a:r>
              <a:rPr dirty="0">
                <a:latin typeface="Century Gothic" panose="020B0502020202020204" pitchFamily="34" charset="0"/>
              </a:rPr>
              <a:t>books &amp; games</a:t>
            </a:r>
          </a:p>
          <a:p>
            <a:endParaRPr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💡 Focus Topics:</a:t>
            </a:r>
          </a:p>
          <a:p>
            <a:r>
              <a:rPr dirty="0" smtClean="0">
                <a:latin typeface="Century Gothic" panose="020B0502020202020204" pitchFamily="34" charset="0"/>
              </a:rPr>
              <a:t>Fractions</a:t>
            </a:r>
            <a:r>
              <a:rPr dirty="0">
                <a:latin typeface="Century Gothic" panose="020B0502020202020204" pitchFamily="34" charset="0"/>
              </a:rPr>
              <a:t>, decimals</a:t>
            </a:r>
          </a:p>
          <a:p>
            <a:r>
              <a:rPr dirty="0" smtClean="0">
                <a:latin typeface="Century Gothic" panose="020B0502020202020204" pitchFamily="34" charset="0"/>
              </a:rPr>
              <a:t>Shopping </a:t>
            </a:r>
            <a:r>
              <a:rPr dirty="0">
                <a:latin typeface="Century Gothic" panose="020B0502020202020204" pitchFamily="34" charset="0"/>
              </a:rPr>
              <a:t>with percentages</a:t>
            </a:r>
          </a:p>
          <a:p>
            <a:r>
              <a:rPr dirty="0" smtClean="0">
                <a:latin typeface="Century Gothic" panose="020B0502020202020204" pitchFamily="34" charset="0"/>
              </a:rPr>
              <a:t>5–10 </a:t>
            </a:r>
            <a:r>
              <a:rPr dirty="0">
                <a:latin typeface="Century Gothic" panose="020B0502020202020204" pitchFamily="34" charset="0"/>
              </a:rPr>
              <a:t>quick questions daily</a:t>
            </a:r>
          </a:p>
        </p:txBody>
      </p:sp>
      <p:pic>
        <p:nvPicPr>
          <p:cNvPr id="2050" name="Picture 2" descr="Times Tables Rock Stars: Pl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830" y="1417638"/>
            <a:ext cx="2905125" cy="157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5830" y="4508725"/>
            <a:ext cx="2743548" cy="1800000"/>
          </a:xfrm>
          <a:prstGeom prst="rect">
            <a:avLst/>
          </a:prstGeom>
        </p:spPr>
      </p:pic>
      <p:pic>
        <p:nvPicPr>
          <p:cNvPr id="2052" name="Picture 4" descr="One-Handed Solitaire - Card Game Tutorial!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422"/>
          <a:stretch/>
        </p:blipFill>
        <p:spPr bwMode="auto">
          <a:xfrm>
            <a:off x="6245500" y="3189129"/>
            <a:ext cx="1564207" cy="1119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6A98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363"/>
            <a:ext cx="8229600" cy="653617"/>
          </a:xfrm>
        </p:spPr>
        <p:txBody>
          <a:bodyPr>
            <a:normAutofit/>
          </a:bodyPr>
          <a:lstStyle/>
          <a:p>
            <a:r>
              <a:rPr sz="3600" b="1" dirty="0">
                <a:latin typeface="Century Gothic" panose="020B0502020202020204" pitchFamily="34" charset="0"/>
              </a:rPr>
              <a:t>Screen Time Can Be Learning 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58980"/>
            <a:ext cx="8229600" cy="5527963"/>
          </a:xfrm>
        </p:spPr>
        <p:txBody>
          <a:bodyPr>
            <a:noAutofit/>
          </a:bodyPr>
          <a:lstStyle/>
          <a:p>
            <a:r>
              <a:rPr sz="2000" dirty="0" smtClean="0">
                <a:latin typeface="Century Gothic" panose="020B0502020202020204" pitchFamily="34" charset="0"/>
              </a:rPr>
              <a:t>Educational </a:t>
            </a:r>
            <a:r>
              <a:rPr sz="2000" dirty="0">
                <a:latin typeface="Century Gothic" panose="020B0502020202020204" pitchFamily="34" charset="0"/>
              </a:rPr>
              <a:t>YouTube (e.g. BBC </a:t>
            </a:r>
            <a:r>
              <a:rPr sz="2000" dirty="0" err="1">
                <a:latin typeface="Century Gothic" panose="020B0502020202020204" pitchFamily="34" charset="0"/>
              </a:rPr>
              <a:t>Bitesize</a:t>
            </a:r>
            <a:r>
              <a:rPr sz="2000" dirty="0">
                <a:latin typeface="Century Gothic" panose="020B0502020202020204" pitchFamily="34" charset="0"/>
              </a:rPr>
              <a:t>)</a:t>
            </a:r>
          </a:p>
          <a:p>
            <a:r>
              <a:rPr sz="2000" dirty="0" smtClean="0">
                <a:latin typeface="Century Gothic" panose="020B0502020202020204" pitchFamily="34" charset="0"/>
              </a:rPr>
              <a:t>Audiobooks </a:t>
            </a:r>
            <a:r>
              <a:rPr sz="2000" dirty="0">
                <a:latin typeface="Century Gothic" panose="020B0502020202020204" pitchFamily="34" charset="0"/>
              </a:rPr>
              <a:t>for car journeys or quiet </a:t>
            </a:r>
            <a:r>
              <a:rPr sz="2000" dirty="0" smtClean="0">
                <a:latin typeface="Century Gothic" panose="020B0502020202020204" pitchFamily="34" charset="0"/>
              </a:rPr>
              <a:t>time</a:t>
            </a:r>
            <a:endParaRPr lang="en-GB" sz="2000" dirty="0" smtClean="0">
              <a:latin typeface="Century Gothic" panose="020B0502020202020204" pitchFamily="34" charset="0"/>
            </a:endParaRPr>
          </a:p>
          <a:p>
            <a:r>
              <a:rPr lang="en-GB" sz="2000" dirty="0" smtClean="0">
                <a:latin typeface="Century Gothic" panose="020B0502020202020204" pitchFamily="34" charset="0"/>
              </a:rPr>
              <a:t>Spelling, punctuation and grammar practice:</a:t>
            </a:r>
          </a:p>
          <a:p>
            <a:pPr lvl="1" fontAlgn="t"/>
            <a:r>
              <a:rPr lang="en-GB" sz="1600" dirty="0" smtClean="0">
                <a:latin typeface="Century Gothic" panose="020B0502020202020204" pitchFamily="34" charset="0"/>
                <a:hlinkClick r:id="rId2"/>
              </a:rPr>
              <a:t>www.bbc.co.uk/bitesize/articles/zbh892p</a:t>
            </a:r>
            <a:endParaRPr lang="en-GB" sz="1600" dirty="0">
              <a:latin typeface="Century Gothic" panose="020B0502020202020204" pitchFamily="34" charset="0"/>
            </a:endParaRPr>
          </a:p>
          <a:p>
            <a:pPr lvl="1" fontAlgn="t"/>
            <a:r>
              <a:rPr lang="en-GB" sz="1600" dirty="0" smtClean="0">
                <a:latin typeface="Century Gothic" panose="020B0502020202020204" pitchFamily="34" charset="0"/>
                <a:hlinkClick r:id="rId3"/>
              </a:rPr>
              <a:t>www.topmarks.co.uk/english-games/7-11-years/spelling-and-grammar</a:t>
            </a:r>
            <a:endParaRPr lang="en-GB" sz="1600" dirty="0">
              <a:latin typeface="Century Gothic" panose="020B0502020202020204" pitchFamily="34" charset="0"/>
            </a:endParaRPr>
          </a:p>
          <a:p>
            <a:pPr marL="0" indent="0" fontAlgn="t">
              <a:buNone/>
            </a:pPr>
            <a:endParaRPr lang="en-GB" sz="1100" dirty="0">
              <a:latin typeface="Century Gothic" panose="020B0502020202020204" pitchFamily="34" charset="0"/>
            </a:endParaRPr>
          </a:p>
          <a:p>
            <a:pPr fontAlgn="t"/>
            <a:r>
              <a:rPr lang="en-GB" sz="2000" dirty="0">
                <a:latin typeface="Century Gothic" panose="020B0502020202020204" pitchFamily="34" charset="0"/>
              </a:rPr>
              <a:t>Reading practice:</a:t>
            </a:r>
          </a:p>
          <a:p>
            <a:pPr lvl="1" fontAlgn="t"/>
            <a:r>
              <a:rPr lang="en-GB" sz="1600" dirty="0" smtClean="0">
                <a:latin typeface="Century Gothic" panose="020B0502020202020204" pitchFamily="34" charset="0"/>
                <a:hlinkClick r:id="rId4"/>
              </a:rPr>
              <a:t>www.bbc.co.uk/bitesize/articles/z7vm7nb</a:t>
            </a:r>
            <a:endParaRPr lang="en-GB" sz="1600" dirty="0">
              <a:latin typeface="Century Gothic" panose="020B0502020202020204" pitchFamily="34" charset="0"/>
            </a:endParaRPr>
          </a:p>
          <a:p>
            <a:pPr lvl="1" fontAlgn="t"/>
            <a:r>
              <a:rPr lang="en-GB" sz="1600" dirty="0" smtClean="0">
                <a:latin typeface="Century Gothic" panose="020B0502020202020204" pitchFamily="34" charset="0"/>
                <a:hlinkClick r:id="rId5"/>
              </a:rPr>
              <a:t>www.uk.ixl.com/</a:t>
            </a:r>
            <a:r>
              <a:rPr lang="en-GB" sz="1600" dirty="0" err="1" smtClean="0">
                <a:latin typeface="Century Gothic" panose="020B0502020202020204" pitchFamily="34" charset="0"/>
                <a:hlinkClick r:id="rId5"/>
              </a:rPr>
              <a:t>english</a:t>
            </a:r>
            <a:r>
              <a:rPr lang="en-GB" sz="1600" dirty="0" smtClean="0">
                <a:latin typeface="Century Gothic" panose="020B0502020202020204" pitchFamily="34" charset="0"/>
                <a:hlinkClick r:id="rId5"/>
              </a:rPr>
              <a:t>/year-6</a:t>
            </a:r>
            <a:r>
              <a:rPr lang="en-GB" sz="1600" dirty="0">
                <a:latin typeface="Century Gothic" panose="020B0502020202020204" pitchFamily="34" charset="0"/>
                <a:hlinkClick r:id="rId5"/>
              </a:rPr>
              <a:t>?_gl=1*1r1skve*_up*MQ..&amp;</a:t>
            </a:r>
            <a:r>
              <a:rPr lang="en-GB" sz="1600" dirty="0" err="1">
                <a:latin typeface="Century Gothic" panose="020B0502020202020204" pitchFamily="34" charset="0"/>
                <a:hlinkClick r:id="rId5"/>
              </a:rPr>
              <a:t>gclid</a:t>
            </a:r>
            <a:r>
              <a:rPr lang="en-GB" sz="1600" dirty="0">
                <a:latin typeface="Century Gothic" panose="020B0502020202020204" pitchFamily="34" charset="0"/>
                <a:hlinkClick r:id="rId5"/>
              </a:rPr>
              <a:t>=CPPa8teS_8kCFQbnwgodgOIB6A#reading-strategies</a:t>
            </a:r>
            <a:endParaRPr lang="en-GB" sz="1600" dirty="0">
              <a:latin typeface="Century Gothic" panose="020B0502020202020204" pitchFamily="34" charset="0"/>
            </a:endParaRPr>
          </a:p>
          <a:p>
            <a:pPr marL="0" indent="0" fontAlgn="t">
              <a:buNone/>
            </a:pPr>
            <a:endParaRPr lang="en-GB" sz="1800" dirty="0">
              <a:latin typeface="Century Gothic" panose="020B0502020202020204" pitchFamily="34" charset="0"/>
            </a:endParaRPr>
          </a:p>
          <a:p>
            <a:pPr fontAlgn="t"/>
            <a:r>
              <a:rPr lang="en-GB" sz="2000" dirty="0">
                <a:latin typeface="Century Gothic" panose="020B0502020202020204" pitchFamily="34" charset="0"/>
              </a:rPr>
              <a:t>Maths practice:</a:t>
            </a:r>
          </a:p>
          <a:p>
            <a:pPr lvl="1" fontAlgn="t"/>
            <a:r>
              <a:rPr lang="en-GB" sz="1600" dirty="0" smtClean="0">
                <a:latin typeface="Century Gothic" panose="020B0502020202020204" pitchFamily="34" charset="0"/>
                <a:hlinkClick r:id="rId6"/>
              </a:rPr>
              <a:t>www.mathsbot.com/primary/ks2Mini</a:t>
            </a:r>
            <a:endParaRPr lang="en-GB" sz="1600" dirty="0">
              <a:latin typeface="Century Gothic" panose="020B0502020202020204" pitchFamily="34" charset="0"/>
            </a:endParaRPr>
          </a:p>
          <a:p>
            <a:pPr lvl="1" fontAlgn="t"/>
            <a:r>
              <a:rPr lang="en-GB" sz="1600" dirty="0" smtClean="0">
                <a:latin typeface="Century Gothic" panose="020B0502020202020204" pitchFamily="34" charset="0"/>
                <a:hlinkClick r:id="rId7"/>
              </a:rPr>
              <a:t>www.bbc.co.uk/bitesize/articles/zrd6mfr</a:t>
            </a:r>
            <a:endParaRPr lang="en-GB" sz="1600" dirty="0">
              <a:latin typeface="Century Gothic" panose="020B0502020202020204" pitchFamily="34" charset="0"/>
            </a:endParaRPr>
          </a:p>
          <a:p>
            <a:pPr lvl="1" fontAlgn="t"/>
            <a:r>
              <a:rPr lang="en-GB" sz="1600" dirty="0" smtClean="0">
                <a:latin typeface="Century Gothic" panose="020B0502020202020204" pitchFamily="34" charset="0"/>
                <a:hlinkClick r:id="rId8"/>
              </a:rPr>
              <a:t>www.bbc.co.uk/bitesize/articles/z7ch6v4</a:t>
            </a:r>
            <a:endParaRPr lang="en-GB" sz="1600" dirty="0">
              <a:latin typeface="Century Gothic" panose="020B0502020202020204" pitchFamily="34" charset="0"/>
            </a:endParaRPr>
          </a:p>
          <a:p>
            <a:pPr lvl="1" fontAlgn="t"/>
            <a:r>
              <a:rPr lang="en-GB" sz="1600" dirty="0" smtClean="0">
                <a:latin typeface="Century Gothic" panose="020B0502020202020204" pitchFamily="34" charset="0"/>
                <a:hlinkClick r:id="rId9"/>
              </a:rPr>
              <a:t>www.mathsframe.co.uk/en/resources/category/350/Year-6-programme-of-study</a:t>
            </a:r>
            <a:endParaRPr lang="en-GB" sz="1600" dirty="0">
              <a:latin typeface="Century Gothic" panose="020B0502020202020204" pitchFamily="34" charset="0"/>
            </a:endParaRPr>
          </a:p>
          <a:p>
            <a:pPr lvl="1" fontAlgn="t"/>
            <a:r>
              <a:rPr lang="en-GB" sz="1600" dirty="0" smtClean="0">
                <a:latin typeface="Century Gothic" panose="020B0502020202020204" pitchFamily="34" charset="0"/>
                <a:hlinkClick r:id="rId10"/>
              </a:rPr>
              <a:t>www.ttrockstars.com</a:t>
            </a:r>
            <a:endParaRPr lang="en-GB" sz="1600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6A98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>
                <a:latin typeface="Century Gothic" panose="020B0502020202020204" pitchFamily="34" charset="0"/>
              </a:rPr>
              <a:t>Free &amp; Low-Cost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smtClean="0">
                <a:latin typeface="Century Gothic" panose="020B0502020202020204" pitchFamily="34" charset="0"/>
              </a:rPr>
              <a:t>Local </a:t>
            </a:r>
            <a:r>
              <a:rPr dirty="0">
                <a:latin typeface="Century Gothic" panose="020B0502020202020204" pitchFamily="34" charset="0"/>
              </a:rPr>
              <a:t>library reading challenges</a:t>
            </a:r>
          </a:p>
          <a:p>
            <a:r>
              <a:rPr dirty="0" smtClean="0">
                <a:latin typeface="Century Gothic" panose="020B0502020202020204" pitchFamily="34" charset="0"/>
              </a:rPr>
              <a:t>School </a:t>
            </a:r>
            <a:r>
              <a:rPr dirty="0">
                <a:latin typeface="Century Gothic" panose="020B0502020202020204" pitchFamily="34" charset="0"/>
              </a:rPr>
              <a:t>website </a:t>
            </a:r>
            <a:r>
              <a:rPr dirty="0" smtClean="0">
                <a:latin typeface="Century Gothic" panose="020B0502020202020204" pitchFamily="34" charset="0"/>
              </a:rPr>
              <a:t>links</a:t>
            </a:r>
            <a:endParaRPr dirty="0">
              <a:latin typeface="Century Gothic" panose="020B0502020202020204" pitchFamily="34" charset="0"/>
            </a:endParaRPr>
          </a:p>
        </p:txBody>
      </p:sp>
      <p:pic>
        <p:nvPicPr>
          <p:cNvPr id="3074" name="Picture 2" descr="St Albans Library | Hertfordshire County Counc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131" y="3115792"/>
            <a:ext cx="3837709" cy="2555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160" y="3115792"/>
            <a:ext cx="4495931" cy="25434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6A98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>
                <a:latin typeface="Century Gothic" panose="020B0502020202020204" pitchFamily="34" charset="0"/>
              </a:rPr>
              <a:t>Tips for Parents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smtClean="0">
                <a:latin typeface="Century Gothic" panose="020B0502020202020204" pitchFamily="34" charset="0"/>
              </a:rPr>
              <a:t>Stay </a:t>
            </a:r>
            <a:r>
              <a:rPr dirty="0">
                <a:latin typeface="Century Gothic" panose="020B0502020202020204" pitchFamily="34" charset="0"/>
              </a:rPr>
              <a:t>positive &amp; pressure-free</a:t>
            </a:r>
          </a:p>
          <a:p>
            <a:r>
              <a:rPr dirty="0" smtClean="0">
                <a:latin typeface="Century Gothic" panose="020B0502020202020204" pitchFamily="34" charset="0"/>
              </a:rPr>
              <a:t>Praise </a:t>
            </a:r>
            <a:r>
              <a:rPr dirty="0">
                <a:latin typeface="Century Gothic" panose="020B0502020202020204" pitchFamily="34" charset="0"/>
              </a:rPr>
              <a:t>effort</a:t>
            </a:r>
          </a:p>
          <a:p>
            <a:r>
              <a:rPr dirty="0" smtClean="0">
                <a:latin typeface="Century Gothic" panose="020B0502020202020204" pitchFamily="34" charset="0"/>
              </a:rPr>
              <a:t>Learn </a:t>
            </a:r>
            <a:r>
              <a:rPr dirty="0">
                <a:latin typeface="Century Gothic" panose="020B0502020202020204" pitchFamily="34" charset="0"/>
              </a:rPr>
              <a:t>together</a:t>
            </a:r>
          </a:p>
          <a:p>
            <a:r>
              <a:rPr dirty="0" smtClean="0">
                <a:latin typeface="Century Gothic" panose="020B0502020202020204" pitchFamily="34" charset="0"/>
              </a:rPr>
              <a:t>Let </a:t>
            </a:r>
            <a:r>
              <a:rPr dirty="0">
                <a:latin typeface="Century Gothic" panose="020B0502020202020204" pitchFamily="34" charset="0"/>
              </a:rPr>
              <a:t>children choose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6A98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smtClean="0">
                <a:latin typeface="Century Gothic" panose="020B0502020202020204" pitchFamily="34" charset="0"/>
              </a:rPr>
              <a:t>Questions</a:t>
            </a:r>
            <a:endParaRPr b="1" dirty="0">
              <a:latin typeface="Century Gothic" panose="020B0502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smtClean="0">
                <a:latin typeface="Century Gothic" panose="020B0502020202020204" pitchFamily="34" charset="0"/>
              </a:rPr>
              <a:t>Q&amp;A </a:t>
            </a:r>
            <a:r>
              <a:rPr dirty="0">
                <a:latin typeface="Century Gothic" panose="020B0502020202020204" pitchFamily="34" charset="0"/>
              </a:rPr>
              <a:t>time</a:t>
            </a:r>
          </a:p>
          <a:p>
            <a:r>
              <a:rPr dirty="0" smtClean="0">
                <a:latin typeface="Century Gothic" panose="020B0502020202020204" pitchFamily="34" charset="0"/>
              </a:rPr>
              <a:t>Printed </a:t>
            </a:r>
            <a:r>
              <a:rPr dirty="0">
                <a:latin typeface="Century Gothic" panose="020B0502020202020204" pitchFamily="34" charset="0"/>
              </a:rPr>
              <a:t>packs or online resources available</a:t>
            </a:r>
          </a:p>
        </p:txBody>
      </p:sp>
      <p:pic>
        <p:nvPicPr>
          <p:cNvPr id="4098" name="Picture 2" descr="How to improve the Q&amp;A Session at Your Next Event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45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457" y="3123694"/>
            <a:ext cx="3753085" cy="300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6A98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>
                <a:latin typeface="Century Gothic" panose="020B0502020202020204" pitchFamily="34" charset="0"/>
              </a:rPr>
              <a:t>Final Thought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dirty="0" smtClean="0">
                <a:latin typeface="Century Gothic" panose="020B0502020202020204" pitchFamily="34" charset="0"/>
              </a:rPr>
              <a:t>Every </a:t>
            </a:r>
            <a:r>
              <a:rPr dirty="0">
                <a:latin typeface="Century Gothic" panose="020B0502020202020204" pitchFamily="34" charset="0"/>
              </a:rPr>
              <a:t>small effort adds up. A little learning each day helps your child walk into Year 6 with confidence and excitement</a:t>
            </a:r>
            <a:r>
              <a:rPr dirty="0" smtClean="0">
                <a:latin typeface="Century Gothic" panose="020B0502020202020204" pitchFamily="34" charset="0"/>
              </a:rPr>
              <a:t>!</a:t>
            </a:r>
            <a:endParaRPr dirty="0">
              <a:latin typeface="Century Gothic" panose="020B0502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213129" y="3898003"/>
            <a:ext cx="2728215" cy="2434610"/>
            <a:chOff x="948435" y="3691553"/>
            <a:chExt cx="2728215" cy="2434610"/>
          </a:xfrm>
        </p:grpSpPr>
        <p:grpSp>
          <p:nvGrpSpPr>
            <p:cNvPr id="10" name="Group 9"/>
            <p:cNvGrpSpPr/>
            <p:nvPr/>
          </p:nvGrpSpPr>
          <p:grpSpPr>
            <a:xfrm>
              <a:off x="948435" y="3691553"/>
              <a:ext cx="2728215" cy="2434610"/>
              <a:chOff x="1662112" y="1309687"/>
              <a:chExt cx="3600000" cy="3251770"/>
            </a:xfrm>
          </p:grpSpPr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662112" y="1309687"/>
                <a:ext cx="3600000" cy="2621931"/>
              </a:xfrm>
              <a:prstGeom prst="rect">
                <a:avLst/>
              </a:prstGeom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87312" y="3169920"/>
                <a:ext cx="3549600" cy="1391537"/>
              </a:xfrm>
              <a:prstGeom prst="rect">
                <a:avLst/>
              </a:prstGeom>
            </p:spPr>
          </p:pic>
        </p:grpSp>
        <p:sp>
          <p:nvSpPr>
            <p:cNvPr id="12" name="Rectangle 11"/>
            <p:cNvSpPr/>
            <p:nvPr/>
          </p:nvSpPr>
          <p:spPr>
            <a:xfrm>
              <a:off x="1326911" y="4230877"/>
              <a:ext cx="2014151" cy="1376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4" name="Content Placeholder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417" l="0" r="100000">
                        <a14:foregroundMark x1="2389" y1="50445" x2="22278" y2="70326"/>
                        <a14:foregroundMark x1="30833" y1="20574" x2="35667" y2="81207"/>
                        <a14:foregroundMark x1="53333" y1="19980" x2="51667" y2="80613"/>
                        <a14:foregroundMark x1="49278" y1="80910" x2="55222" y2="78239"/>
                        <a14:backgroundMark x1="84056" y1="43818" x2="85333" y2="43422"/>
                        <a14:backgroundMark x1="93556" y1="42829" x2="94833" y2="43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374" y="3998961"/>
            <a:ext cx="4154870" cy="23336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300</Words>
  <Application>Microsoft Office PowerPoint</Application>
  <PresentationFormat>On-screen Show (4:3)</PresentationFormat>
  <Paragraphs>80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Century Gothic</vt:lpstr>
      <vt:lpstr>Wingdings 2</vt:lpstr>
      <vt:lpstr>Wingdings 3</vt:lpstr>
      <vt:lpstr>Office Theme</vt:lpstr>
      <vt:lpstr>Get a Head Start on…</vt:lpstr>
      <vt:lpstr>Learning powers and values</vt:lpstr>
      <vt:lpstr>Why Prepare Over Summer?</vt:lpstr>
      <vt:lpstr>Focus Areas – Year 6 Core Subjects</vt:lpstr>
      <vt:lpstr>English – Practical Ideas for Home</vt:lpstr>
      <vt:lpstr>Maths – Practical Ideas for Home</vt:lpstr>
      <vt:lpstr>Screen Time Can Be Learning Time</vt:lpstr>
      <vt:lpstr>Free &amp; Low-Cost Resources</vt:lpstr>
      <vt:lpstr>Tips for Parents</vt:lpstr>
      <vt:lpstr>Questions</vt:lpstr>
      <vt:lpstr>Final Thought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a Head Start on…</dc:title>
  <dc:subject/>
  <dc:creator>Catherine Abbott</dc:creator>
  <cp:keywords/>
  <dc:description>generated using python-pptx</dc:description>
  <cp:lastModifiedBy>Catherine Abbott</cp:lastModifiedBy>
  <cp:revision>12</cp:revision>
  <dcterms:created xsi:type="dcterms:W3CDTF">2013-01-27T09:14:16Z</dcterms:created>
  <dcterms:modified xsi:type="dcterms:W3CDTF">2025-06-08T14:50:00Z</dcterms:modified>
  <cp:category/>
</cp:coreProperties>
</file>