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256" r:id="rId3"/>
    <p:sldId id="267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8" r:id="rId12"/>
    <p:sldId id="269" r:id="rId13"/>
    <p:sldId id="265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6A98"/>
    <a:srgbClr val="FBB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3" d="100"/>
          <a:sy n="83" d="100"/>
        </p:scale>
        <p:origin x="87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12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182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1657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041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599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7761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9240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8012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9093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7043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492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A6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A6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94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hit-the-button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hit-the-button" TargetMode="External"/><Relationship Id="rId2" Type="http://schemas.openxmlformats.org/officeDocument/2006/relationships/hyperlink" Target="https://www.bbc.co.uk/bitesize/primar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017" y="3788952"/>
            <a:ext cx="8229600" cy="153039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sz="4000" dirty="0">
                <a:latin typeface="Century Gothic" panose="020B0502020202020204" pitchFamily="34" charset="0"/>
              </a:rPr>
              <a:t>Helping Your Child Feel Confident and Ready for the Year </a:t>
            </a:r>
            <a:r>
              <a:rPr sz="4000" dirty="0" smtClean="0">
                <a:latin typeface="Century Gothic" panose="020B0502020202020204" pitchFamily="34" charset="0"/>
              </a:rPr>
              <a:t>Ahead</a:t>
            </a:r>
            <a:r>
              <a:rPr lang="en-GB" sz="4000" dirty="0" smtClean="0">
                <a:latin typeface="Century Gothic" panose="020B0502020202020204" pitchFamily="34" charset="0"/>
              </a:rPr>
              <a:t>!</a:t>
            </a:r>
            <a:endParaRPr sz="4000" dirty="0">
              <a:latin typeface="Century Gothic" panose="020B0502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963335" y="1786914"/>
            <a:ext cx="7217330" cy="1603397"/>
          </a:xfrm>
          <a:prstGeom prst="roundRect">
            <a:avLst/>
          </a:prstGeom>
          <a:solidFill>
            <a:srgbClr val="FBB13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BB6A98"/>
                </a:solidFill>
                <a:latin typeface="Century Gothic" panose="020B0502020202020204" pitchFamily="34" charset="0"/>
              </a:rPr>
              <a:t>Year </a:t>
            </a:r>
            <a:r>
              <a:rPr lang="en-GB" sz="7200" b="1" dirty="0" smtClean="0">
                <a:solidFill>
                  <a:srgbClr val="BB6A98"/>
                </a:solidFill>
                <a:latin typeface="Century Gothic" panose="020B0502020202020204" pitchFamily="34" charset="0"/>
              </a:rPr>
              <a:t>2</a:t>
            </a:r>
            <a:endParaRPr lang="en-GB" sz="7200" dirty="0">
              <a:solidFill>
                <a:srgbClr val="BB6A98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3914"/>
            <a:ext cx="8229600" cy="1143000"/>
          </a:xfrm>
        </p:spPr>
        <p:txBody>
          <a:bodyPr>
            <a:normAutofit/>
          </a:bodyPr>
          <a:lstStyle/>
          <a:p>
            <a:r>
              <a:rPr b="1" dirty="0">
                <a:latin typeface="Century Gothic" panose="020B0502020202020204" pitchFamily="34" charset="0"/>
              </a:rPr>
              <a:t>Get a Head Start </a:t>
            </a:r>
            <a:r>
              <a:rPr b="1" dirty="0" smtClean="0">
                <a:latin typeface="Century Gothic" panose="020B0502020202020204" pitchFamily="34" charset="0"/>
              </a:rPr>
              <a:t>on</a:t>
            </a:r>
            <a:r>
              <a:rPr lang="en-GB" b="1" dirty="0" smtClean="0">
                <a:latin typeface="Century Gothic" panose="020B0502020202020204" pitchFamily="34" charset="0"/>
              </a:rPr>
              <a:t>…</a:t>
            </a:r>
            <a:endParaRPr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entury Gothic" panose="020B0502020202020204" pitchFamily="34" charset="0"/>
              </a:rPr>
              <a:t>Learning powers and values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53" y="1600200"/>
            <a:ext cx="8058094" cy="4525963"/>
          </a:xfrm>
        </p:spPr>
      </p:pic>
    </p:spTree>
    <p:extLst>
      <p:ext uri="{BB962C8B-B14F-4D97-AF65-F5344CB8AC3E}">
        <p14:creationId xmlns:p14="http://schemas.microsoft.com/office/powerpoint/2010/main" val="3001777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Why Prepare Over Summer?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>
                <a:latin typeface="Century Gothic" panose="020B0502020202020204" pitchFamily="34" charset="0"/>
              </a:rPr>
              <a:t>Prevent </a:t>
            </a:r>
            <a:r>
              <a:rPr dirty="0">
                <a:latin typeface="Century Gothic" panose="020B0502020202020204" pitchFamily="34" charset="0"/>
              </a:rPr>
              <a:t>the 'summer slide'</a:t>
            </a:r>
          </a:p>
          <a:p>
            <a:r>
              <a:rPr dirty="0" smtClean="0">
                <a:latin typeface="Century Gothic" panose="020B0502020202020204" pitchFamily="34" charset="0"/>
              </a:rPr>
              <a:t>Build </a:t>
            </a:r>
            <a:r>
              <a:rPr dirty="0">
                <a:latin typeface="Century Gothic" panose="020B0502020202020204" pitchFamily="34" charset="0"/>
              </a:rPr>
              <a:t>confidence before Year </a:t>
            </a:r>
            <a:r>
              <a:rPr lang="en-GB" dirty="0" smtClean="0">
                <a:latin typeface="Century Gothic" panose="020B0502020202020204" pitchFamily="34" charset="0"/>
              </a:rPr>
              <a:t>2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Form </a:t>
            </a:r>
            <a:r>
              <a:rPr dirty="0">
                <a:latin typeface="Century Gothic" panose="020B0502020202020204" pitchFamily="34" charset="0"/>
              </a:rPr>
              <a:t>positive habits in a relaxed </a:t>
            </a:r>
            <a:r>
              <a:rPr dirty="0" smtClean="0">
                <a:latin typeface="Century Gothic" panose="020B0502020202020204" pitchFamily="34" charset="0"/>
              </a:rPr>
              <a:t>environment</a:t>
            </a:r>
            <a:endParaRPr lang="en-GB" dirty="0" smtClean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Summer learning doesn't have to be formal or intense.</a:t>
            </a:r>
          </a:p>
          <a:p>
            <a:r>
              <a:rPr lang="en-GB" dirty="0">
                <a:latin typeface="Century Gothic" panose="020B0502020202020204" pitchFamily="34" charset="0"/>
              </a:rPr>
              <a:t>A few simple, fun activities can make a real difference.</a:t>
            </a:r>
          </a:p>
          <a:p>
            <a:endParaRPr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>
                <a:latin typeface="Century Gothic" panose="020B0502020202020204" pitchFamily="34" charset="0"/>
              </a:rPr>
              <a:t>Focus Areas – Year </a:t>
            </a:r>
            <a:r>
              <a:rPr lang="en-GB" b="1" dirty="0" smtClean="0">
                <a:latin typeface="Century Gothic" panose="020B0502020202020204" pitchFamily="34" charset="0"/>
              </a:rPr>
              <a:t>2</a:t>
            </a:r>
            <a:r>
              <a:rPr b="1" dirty="0" smtClean="0">
                <a:latin typeface="Century Gothic" panose="020B0502020202020204" pitchFamily="34" charset="0"/>
              </a:rPr>
              <a:t> </a:t>
            </a:r>
            <a:r>
              <a:rPr b="1" dirty="0">
                <a:latin typeface="Century Gothic" panose="020B0502020202020204" pitchFamily="34" charset="0"/>
              </a:rPr>
              <a:t>Core Subjects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English:</a:t>
            </a:r>
          </a:p>
          <a:p>
            <a:r>
              <a:rPr dirty="0">
                <a:latin typeface="Century Gothic" panose="020B0502020202020204" pitchFamily="34" charset="0"/>
              </a:rPr>
              <a:t>- Reading </a:t>
            </a:r>
            <a:r>
              <a:rPr dirty="0" smtClean="0">
                <a:latin typeface="Century Gothic" panose="020B0502020202020204" pitchFamily="34" charset="0"/>
              </a:rPr>
              <a:t>comprehension</a:t>
            </a:r>
            <a:r>
              <a:rPr lang="en-GB" dirty="0" smtClean="0">
                <a:latin typeface="Century Gothic" panose="020B0502020202020204" pitchFamily="34" charset="0"/>
              </a:rPr>
              <a:t> – retrieval/ predicting/ inferring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>
                <a:latin typeface="Century Gothic" panose="020B0502020202020204" pitchFamily="34" charset="0"/>
              </a:rPr>
              <a:t>- </a:t>
            </a:r>
            <a:r>
              <a:rPr lang="en-GB" dirty="0" smtClean="0">
                <a:latin typeface="Century Gothic" panose="020B0502020202020204" pitchFamily="34" charset="0"/>
              </a:rPr>
              <a:t>Spelling – common exception words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>
                <a:latin typeface="Century Gothic" panose="020B0502020202020204" pitchFamily="34" charset="0"/>
              </a:rPr>
              <a:t>- </a:t>
            </a:r>
            <a:r>
              <a:rPr dirty="0" smtClean="0">
                <a:latin typeface="Century Gothic" panose="020B0502020202020204" pitchFamily="34" charset="0"/>
              </a:rPr>
              <a:t>Grammar</a:t>
            </a:r>
            <a:r>
              <a:rPr lang="en-GB" dirty="0" smtClean="0">
                <a:latin typeface="Century Gothic" panose="020B0502020202020204" pitchFamily="34" charset="0"/>
              </a:rPr>
              <a:t> – question marks/ exclamation marks, extending sentences with and/ but/ because/ when, prefixes/ suffixes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>
                <a:latin typeface="Century Gothic" panose="020B0502020202020204" pitchFamily="34" charset="0"/>
              </a:rPr>
              <a:t>- </a:t>
            </a:r>
            <a:r>
              <a:rPr lang="en-GB" dirty="0" smtClean="0">
                <a:latin typeface="Century Gothic" panose="020B0502020202020204" pitchFamily="34" charset="0"/>
              </a:rPr>
              <a:t>handwriting (beginning to join)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 err="1" smtClean="0">
                <a:latin typeface="Century Gothic" panose="020B0502020202020204" pitchFamily="34" charset="0"/>
              </a:rPr>
              <a:t>Maths</a:t>
            </a:r>
            <a:r>
              <a:rPr dirty="0">
                <a:latin typeface="Century Gothic" panose="020B0502020202020204" pitchFamily="34" charset="0"/>
              </a:rPr>
              <a:t>:</a:t>
            </a:r>
          </a:p>
          <a:p>
            <a:r>
              <a:rPr lang="en-GB" dirty="0" smtClean="0">
                <a:latin typeface="Century Gothic" panose="020B0502020202020204" pitchFamily="34" charset="0"/>
              </a:rPr>
              <a:t>number and place value (comparing and ordering numbers to 100/ recognising the value of a digit in a 2 digit </a:t>
            </a:r>
            <a:r>
              <a:rPr lang="en-GB" dirty="0" smtClean="0">
                <a:latin typeface="Century Gothic" panose="020B0502020202020204" pitchFamily="34" charset="0"/>
              </a:rPr>
              <a:t>number)</a:t>
            </a:r>
            <a:endParaRPr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t</a:t>
            </a:r>
            <a:r>
              <a:rPr lang="en-GB" dirty="0" smtClean="0">
                <a:latin typeface="Century Gothic" panose="020B0502020202020204" pitchFamily="34" charset="0"/>
              </a:rPr>
              <a:t>elling the time (5 minute intervals)</a:t>
            </a:r>
            <a:endParaRPr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a</a:t>
            </a:r>
            <a:r>
              <a:rPr lang="en-GB" dirty="0" smtClean="0">
                <a:latin typeface="Century Gothic" panose="020B0502020202020204" pitchFamily="34" charset="0"/>
              </a:rPr>
              <a:t>ddition and subtraction problems (to 100)</a:t>
            </a:r>
            <a:endParaRPr dirty="0">
              <a:latin typeface="Century Gothic" panose="020B0502020202020204" pitchFamily="34" charset="0"/>
            </a:endParaRPr>
          </a:p>
          <a:p>
            <a:r>
              <a:rPr lang="en-GB" dirty="0" smtClean="0">
                <a:latin typeface="Century Gothic" panose="020B0502020202020204" pitchFamily="34" charset="0"/>
              </a:rPr>
              <a:t>2x, 3x, 5x and 10x table (multiplication and division facts)</a:t>
            </a:r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o</a:t>
            </a:r>
            <a:r>
              <a:rPr lang="en-GB" dirty="0" smtClean="0">
                <a:latin typeface="Century Gothic" panose="020B0502020202020204" pitchFamily="34" charset="0"/>
              </a:rPr>
              <a:t>dd and even numbers</a:t>
            </a:r>
          </a:p>
          <a:p>
            <a:r>
              <a:rPr lang="en-GB" dirty="0">
                <a:latin typeface="Century Gothic" panose="020B0502020202020204" pitchFamily="34" charset="0"/>
              </a:rPr>
              <a:t>i</a:t>
            </a:r>
            <a:r>
              <a:rPr lang="en-GB" dirty="0" smtClean="0">
                <a:latin typeface="Century Gothic" panose="020B0502020202020204" pitchFamily="34" charset="0"/>
              </a:rPr>
              <a:t>dentifying and describing 2D and 3D shapes</a:t>
            </a:r>
          </a:p>
          <a:p>
            <a:r>
              <a:rPr lang="en-GB" dirty="0">
                <a:latin typeface="Century Gothic" panose="020B0502020202020204" pitchFamily="34" charset="0"/>
              </a:rPr>
              <a:t>i</a:t>
            </a:r>
            <a:r>
              <a:rPr lang="en-GB" dirty="0" smtClean="0">
                <a:latin typeface="Century Gothic" panose="020B0502020202020204" pitchFamily="34" charset="0"/>
              </a:rPr>
              <a:t>nterpreting pictograms and tally charts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>
                <a:latin typeface="Century Gothic" panose="020B0502020202020204" pitchFamily="34" charset="0"/>
              </a:rPr>
              <a:t>English – Practical Ideas for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📚 Reading Together:</a:t>
            </a:r>
          </a:p>
          <a:p>
            <a:r>
              <a:rPr dirty="0" smtClean="0">
                <a:latin typeface="Century Gothic" panose="020B0502020202020204" pitchFamily="34" charset="0"/>
              </a:rPr>
              <a:t>Daily </a:t>
            </a:r>
            <a:r>
              <a:rPr dirty="0">
                <a:latin typeface="Century Gothic" panose="020B0502020202020204" pitchFamily="34" charset="0"/>
              </a:rPr>
              <a:t>reading (20 min)</a:t>
            </a:r>
          </a:p>
          <a:p>
            <a:r>
              <a:rPr dirty="0" smtClean="0">
                <a:latin typeface="Century Gothic" panose="020B0502020202020204" pitchFamily="34" charset="0"/>
              </a:rPr>
              <a:t>Mix </a:t>
            </a:r>
            <a:r>
              <a:rPr dirty="0">
                <a:latin typeface="Century Gothic" panose="020B0502020202020204" pitchFamily="34" charset="0"/>
              </a:rPr>
              <a:t>fiction &amp; non-fiction</a:t>
            </a:r>
          </a:p>
          <a:p>
            <a:r>
              <a:rPr dirty="0" smtClean="0">
                <a:latin typeface="Century Gothic" panose="020B0502020202020204" pitchFamily="34" charset="0"/>
              </a:rPr>
              <a:t>Ask </a:t>
            </a:r>
            <a:r>
              <a:rPr dirty="0">
                <a:latin typeface="Century Gothic" panose="020B0502020202020204" pitchFamily="34" charset="0"/>
              </a:rPr>
              <a:t>questions about the </a:t>
            </a:r>
            <a:r>
              <a:rPr dirty="0" smtClean="0">
                <a:latin typeface="Century Gothic" panose="020B0502020202020204" pitchFamily="34" charset="0"/>
              </a:rPr>
              <a:t>text</a:t>
            </a:r>
            <a:r>
              <a:rPr lang="en-GB" dirty="0" smtClean="0">
                <a:latin typeface="Century Gothic" panose="020B0502020202020204" pitchFamily="34" charset="0"/>
              </a:rPr>
              <a:t>: </a:t>
            </a:r>
            <a:r>
              <a:rPr lang="en-GB" dirty="0" smtClean="0">
                <a:latin typeface="Century Gothic" panose="020B0502020202020204" pitchFamily="34" charset="0"/>
              </a:rPr>
              <a:t>What </a:t>
            </a:r>
            <a:r>
              <a:rPr lang="en-GB" dirty="0" smtClean="0">
                <a:latin typeface="Century Gothic" panose="020B0502020202020204" pitchFamily="34" charset="0"/>
              </a:rPr>
              <a:t>do you think might happen next? How does ___ feel? </a:t>
            </a:r>
            <a:endParaRPr dirty="0">
              <a:latin typeface="Century Gothic" panose="020B0502020202020204" pitchFamily="34" charset="0"/>
            </a:endParaRP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📝 Writing Practice:</a:t>
            </a:r>
          </a:p>
          <a:p>
            <a:r>
              <a:rPr dirty="0" smtClean="0">
                <a:latin typeface="Century Gothic" panose="020B0502020202020204" pitchFamily="34" charset="0"/>
              </a:rPr>
              <a:t>Summer </a:t>
            </a:r>
            <a:r>
              <a:rPr dirty="0">
                <a:latin typeface="Century Gothic" panose="020B0502020202020204" pitchFamily="34" charset="0"/>
              </a:rPr>
              <a:t>journal</a:t>
            </a:r>
          </a:p>
          <a:p>
            <a:r>
              <a:rPr dirty="0" smtClean="0">
                <a:latin typeface="Century Gothic" panose="020B0502020202020204" pitchFamily="34" charset="0"/>
              </a:rPr>
              <a:t>Postcards </a:t>
            </a:r>
            <a:r>
              <a:rPr dirty="0">
                <a:latin typeface="Century Gothic" panose="020B0502020202020204" pitchFamily="34" charset="0"/>
              </a:rPr>
              <a:t>or </a:t>
            </a:r>
            <a:r>
              <a:rPr dirty="0" smtClean="0">
                <a:latin typeface="Century Gothic" panose="020B0502020202020204" pitchFamily="34" charset="0"/>
              </a:rPr>
              <a:t>letter</a:t>
            </a:r>
            <a:r>
              <a:rPr lang="en-GB" dirty="0" smtClean="0">
                <a:latin typeface="Century Gothic" panose="020B0502020202020204" pitchFamily="34" charset="0"/>
              </a:rPr>
              <a:t> (write a reply to letter in the pack)</a:t>
            </a:r>
            <a:endParaRPr dirty="0">
              <a:latin typeface="Century Gothic" panose="020B0502020202020204" pitchFamily="34" charset="0"/>
            </a:endParaRPr>
          </a:p>
          <a:p>
            <a:r>
              <a:rPr lang="en-GB" dirty="0" smtClean="0">
                <a:latin typeface="Century Gothic" panose="020B0502020202020204" pitchFamily="34" charset="0"/>
              </a:rPr>
              <a:t>Handwriting </a:t>
            </a:r>
            <a:r>
              <a:rPr lang="en-GB" dirty="0" smtClean="0">
                <a:latin typeface="Century Gothic" panose="020B0502020202020204" pitchFamily="34" charset="0"/>
              </a:rPr>
              <a:t>practice (practise common exception words)</a:t>
            </a:r>
            <a:endParaRPr dirty="0">
              <a:latin typeface="Century Gothic" panose="020B0502020202020204" pitchFamily="34" charset="0"/>
            </a:endParaRP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🎲 Grammar </a:t>
            </a:r>
            <a:r>
              <a:rPr dirty="0" smtClean="0">
                <a:latin typeface="Century Gothic" panose="020B0502020202020204" pitchFamily="34" charset="0"/>
              </a:rPr>
              <a:t>Fun:</a:t>
            </a:r>
            <a:endParaRPr dirty="0">
              <a:latin typeface="Century Gothic" panose="020B0502020202020204" pitchFamily="34" charset="0"/>
            </a:endParaRPr>
          </a:p>
          <a:p>
            <a:r>
              <a:rPr lang="en-GB" dirty="0" smtClean="0">
                <a:latin typeface="Century Gothic" panose="020B0502020202020204" pitchFamily="34" charset="0"/>
              </a:rPr>
              <a:t>Add </a:t>
            </a:r>
            <a:r>
              <a:rPr lang="en-GB" dirty="0" smtClean="0">
                <a:latin typeface="Century Gothic" panose="020B0502020202020204" pitchFamily="34" charset="0"/>
              </a:rPr>
              <a:t>suffix/ prefix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'Word </a:t>
            </a:r>
            <a:r>
              <a:rPr dirty="0">
                <a:latin typeface="Century Gothic" panose="020B0502020202020204" pitchFamily="34" charset="0"/>
              </a:rPr>
              <a:t>of the day</a:t>
            </a:r>
            <a:r>
              <a:rPr dirty="0" smtClean="0">
                <a:latin typeface="Century Gothic" panose="020B0502020202020204" pitchFamily="34" charset="0"/>
              </a:rPr>
              <a:t>'</a:t>
            </a:r>
            <a:endParaRPr lang="en-GB" dirty="0" smtClean="0">
              <a:latin typeface="Century Gothic" panose="020B0502020202020204" pitchFamily="34" charset="0"/>
            </a:endParaRPr>
          </a:p>
          <a:p>
            <a:r>
              <a:rPr lang="en-GB" dirty="0" smtClean="0">
                <a:latin typeface="Century Gothic" panose="020B0502020202020204" pitchFamily="34" charset="0"/>
              </a:rPr>
              <a:t>Word games </a:t>
            </a:r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dirty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428" y="1002740"/>
            <a:ext cx="1969179" cy="11949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3924" y="2925762"/>
            <a:ext cx="1187683" cy="15419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768" y="5318493"/>
            <a:ext cx="1981372" cy="10912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8545" y="4893755"/>
            <a:ext cx="1432684" cy="166435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 err="1">
                <a:latin typeface="Century Gothic" panose="020B0502020202020204" pitchFamily="34" charset="0"/>
              </a:rPr>
              <a:t>Maths</a:t>
            </a:r>
            <a:r>
              <a:rPr b="1" dirty="0">
                <a:latin typeface="Century Gothic" panose="020B0502020202020204" pitchFamily="34" charset="0"/>
              </a:rPr>
              <a:t> – Practical Ideas for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🔢 Times Tables:</a:t>
            </a:r>
          </a:p>
          <a:p>
            <a:r>
              <a:rPr lang="en-GB" dirty="0" smtClean="0">
                <a:latin typeface="Century Gothic" panose="020B0502020202020204" pitchFamily="34" charset="0"/>
              </a:rPr>
              <a:t>Practise </a:t>
            </a:r>
            <a:r>
              <a:rPr lang="en-GB" dirty="0" smtClean="0">
                <a:latin typeface="Century Gothic" panose="020B0502020202020204" pitchFamily="34" charset="0"/>
              </a:rPr>
              <a:t>counting in 2s/ 3s/ 5s and 10s </a:t>
            </a:r>
            <a:r>
              <a:rPr lang="en-GB" dirty="0" smtClean="0">
                <a:latin typeface="Century Gothic" panose="020B0502020202020204" pitchFamily="34" charset="0"/>
              </a:rPr>
              <a:t>(use </a:t>
            </a:r>
            <a:r>
              <a:rPr lang="en-GB" u="sng" dirty="0">
                <a:hlinkClick r:id="rId2"/>
              </a:rPr>
              <a:t>https://</a:t>
            </a:r>
            <a:r>
              <a:rPr lang="en-GB" u="sng" dirty="0" smtClean="0">
                <a:hlinkClick r:id="rId2"/>
              </a:rPr>
              <a:t>www.topmarks.co.uk/maths-games/hit-the-button</a:t>
            </a:r>
            <a:r>
              <a:rPr lang="en-GB" u="sng" dirty="0" smtClean="0"/>
              <a:t>)</a:t>
            </a:r>
            <a:endParaRPr lang="en-GB" dirty="0" smtClean="0">
              <a:latin typeface="Century Gothic" panose="020B0502020202020204" pitchFamily="34" charset="0"/>
            </a:endParaRPr>
          </a:p>
          <a:p>
            <a:endParaRPr lang="en-GB" dirty="0" smtClean="0">
              <a:latin typeface="Century Gothic" panose="020B0502020202020204" pitchFamily="34" charset="0"/>
            </a:endParaRP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 smtClean="0">
                <a:latin typeface="Century Gothic" panose="020B0502020202020204" pitchFamily="34" charset="0"/>
              </a:rPr>
              <a:t>Problem </a:t>
            </a:r>
            <a:r>
              <a:rPr dirty="0">
                <a:latin typeface="Century Gothic" panose="020B0502020202020204" pitchFamily="34" charset="0"/>
              </a:rPr>
              <a:t>Solving:</a:t>
            </a:r>
          </a:p>
          <a:p>
            <a:r>
              <a:rPr dirty="0" smtClean="0">
                <a:latin typeface="Century Gothic" panose="020B0502020202020204" pitchFamily="34" charset="0"/>
              </a:rPr>
              <a:t>Use </a:t>
            </a:r>
            <a:r>
              <a:rPr dirty="0">
                <a:latin typeface="Century Gothic" panose="020B0502020202020204" pitchFamily="34" charset="0"/>
              </a:rPr>
              <a:t>real-life </a:t>
            </a:r>
            <a:r>
              <a:rPr dirty="0" err="1" smtClean="0">
                <a:latin typeface="Century Gothic" panose="020B0502020202020204" pitchFamily="34" charset="0"/>
              </a:rPr>
              <a:t>maths</a:t>
            </a:r>
            <a:r>
              <a:rPr lang="en-GB" dirty="0" smtClean="0">
                <a:latin typeface="Century Gothic" panose="020B0502020202020204" pitchFamily="34" charset="0"/>
              </a:rPr>
              <a:t> (money/ house numbers/cooking/ sharing)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Puzzle </a:t>
            </a:r>
            <a:r>
              <a:rPr dirty="0">
                <a:latin typeface="Century Gothic" panose="020B0502020202020204" pitchFamily="34" charset="0"/>
              </a:rPr>
              <a:t>books &amp; </a:t>
            </a:r>
            <a:r>
              <a:rPr dirty="0" smtClean="0">
                <a:latin typeface="Century Gothic" panose="020B0502020202020204" pitchFamily="34" charset="0"/>
              </a:rPr>
              <a:t>games</a:t>
            </a:r>
            <a:endParaRPr lang="en-GB" dirty="0" smtClean="0">
              <a:latin typeface="Century Gothic" panose="020B0502020202020204" pitchFamily="34" charset="0"/>
            </a:endParaRPr>
          </a:p>
          <a:p>
            <a:r>
              <a:rPr lang="en-GB" dirty="0" smtClean="0">
                <a:latin typeface="Century Gothic" panose="020B0502020202020204" pitchFamily="34" charset="0"/>
              </a:rPr>
              <a:t>Telling </a:t>
            </a:r>
            <a:r>
              <a:rPr lang="en-GB" dirty="0" smtClean="0">
                <a:latin typeface="Century Gothic" panose="020B0502020202020204" pitchFamily="34" charset="0"/>
              </a:rPr>
              <a:t>the </a:t>
            </a:r>
            <a:r>
              <a:rPr lang="en-GB" dirty="0" smtClean="0">
                <a:latin typeface="Century Gothic" panose="020B0502020202020204" pitchFamily="34" charset="0"/>
              </a:rPr>
              <a:t>time (duration)</a:t>
            </a:r>
          </a:p>
          <a:p>
            <a:pPr marL="0" indent="0">
              <a:buNone/>
            </a:pPr>
            <a:endParaRPr dirty="0">
              <a:latin typeface="Century Gothic" panose="020B0502020202020204" pitchFamily="34" charset="0"/>
            </a:endParaRPr>
          </a:p>
          <a:p>
            <a:endParaRPr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dirty="0">
                <a:latin typeface="Century Gothic" panose="020B0502020202020204" pitchFamily="34" charset="0"/>
              </a:rPr>
              <a:t>💡 Focus Topics:</a:t>
            </a:r>
          </a:p>
          <a:p>
            <a:r>
              <a:rPr dirty="0">
                <a:latin typeface="Century Gothic" panose="020B0502020202020204" pitchFamily="34" charset="0"/>
              </a:rPr>
              <a:t>- </a:t>
            </a:r>
            <a:r>
              <a:rPr lang="en-GB" dirty="0" smtClean="0">
                <a:latin typeface="Century Gothic" panose="020B0502020202020204" pitchFamily="34" charset="0"/>
              </a:rPr>
              <a:t>2 digit numbers – writing in both words and digits – what is the value of 4 in 48? / odd and even/ addition and subtraction</a:t>
            </a:r>
            <a:endParaRPr dirty="0">
              <a:latin typeface="Century Gothic" panose="020B0502020202020204" pitchFamily="34" charset="0"/>
            </a:endParaRPr>
          </a:p>
          <a:p>
            <a:r>
              <a:rPr dirty="0">
                <a:latin typeface="Century Gothic" panose="020B0502020202020204" pitchFamily="34" charset="0"/>
              </a:rPr>
              <a:t>- 5–10 quick questions daily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dirty="0">
                <a:latin typeface="Century Gothic" panose="020B0502020202020204" pitchFamily="34" charset="0"/>
              </a:rPr>
              <a:t>Screen Time Can Be Learning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Century Gothic" panose="020B0502020202020204" pitchFamily="34" charset="0"/>
              </a:rPr>
              <a:t>- Educational YouTube (e.g. BBC </a:t>
            </a:r>
            <a:r>
              <a:rPr dirty="0" err="1">
                <a:latin typeface="Century Gothic" panose="020B0502020202020204" pitchFamily="34" charset="0"/>
              </a:rPr>
              <a:t>Bitesize</a:t>
            </a:r>
            <a:r>
              <a:rPr dirty="0" smtClean="0">
                <a:latin typeface="Century Gothic" panose="020B0502020202020204" pitchFamily="34" charset="0"/>
              </a:rPr>
              <a:t>)</a:t>
            </a:r>
            <a:endParaRPr lang="en-GB" dirty="0" smtClean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  <a:hlinkClick r:id="rId2"/>
              </a:rPr>
              <a:t>https://</a:t>
            </a:r>
            <a:r>
              <a:rPr lang="en-GB" sz="2000" dirty="0" smtClean="0">
                <a:latin typeface="Century Gothic" panose="020B0502020202020204" pitchFamily="34" charset="0"/>
                <a:hlinkClick r:id="rId2"/>
              </a:rPr>
              <a:t>www.bbc.co.uk/bitesize/primary</a:t>
            </a:r>
            <a:endParaRPr lang="en-GB" sz="2000" dirty="0" smtClean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  <a:hlinkClick r:id="rId3"/>
              </a:rPr>
              <a:t>https://www.topmarks.co.uk/maths-games/hit-the-button</a:t>
            </a:r>
            <a:endParaRPr lang="en-GB" sz="2000" dirty="0">
              <a:latin typeface="Century Gothic" panose="020B0502020202020204" pitchFamily="34" charset="0"/>
            </a:endParaRPr>
          </a:p>
          <a:p>
            <a:r>
              <a:rPr dirty="0" smtClean="0">
                <a:latin typeface="Century Gothic" panose="020B0502020202020204" pitchFamily="34" charset="0"/>
              </a:rPr>
              <a:t>Audiobooks </a:t>
            </a:r>
            <a:r>
              <a:rPr dirty="0">
                <a:latin typeface="Century Gothic" panose="020B0502020202020204" pitchFamily="34" charset="0"/>
              </a:rPr>
              <a:t>for car journeys or quiet time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7428" y="4441689"/>
            <a:ext cx="2798307" cy="17984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0425" y="4830618"/>
            <a:ext cx="2771735" cy="15588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Free &amp; Low-Cost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Century Gothic" panose="020B0502020202020204" pitchFamily="34" charset="0"/>
              </a:rPr>
              <a:t>- Local library reading challenges</a:t>
            </a:r>
          </a:p>
          <a:p>
            <a:r>
              <a:rPr dirty="0">
                <a:latin typeface="Century Gothic" panose="020B0502020202020204" pitchFamily="34" charset="0"/>
              </a:rPr>
              <a:t>- School website </a:t>
            </a:r>
            <a:r>
              <a:rPr dirty="0" smtClean="0">
                <a:latin typeface="Century Gothic" panose="020B0502020202020204" pitchFamily="34" charset="0"/>
              </a:rPr>
              <a:t>links</a:t>
            </a:r>
            <a:endParaRPr dirty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428999"/>
            <a:ext cx="3834716" cy="25544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122" y="3711868"/>
            <a:ext cx="3560072" cy="198870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Tips for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Century Gothic" panose="020B0502020202020204" pitchFamily="34" charset="0"/>
              </a:rPr>
              <a:t>- Stay positive &amp; pressure-free</a:t>
            </a:r>
          </a:p>
          <a:p>
            <a:r>
              <a:rPr>
                <a:latin typeface="Century Gothic" panose="020B0502020202020204" pitchFamily="34" charset="0"/>
              </a:rPr>
              <a:t>- Praise effort</a:t>
            </a:r>
          </a:p>
          <a:p>
            <a:r>
              <a:rPr>
                <a:latin typeface="Century Gothic" panose="020B0502020202020204" pitchFamily="34" charset="0"/>
              </a:rPr>
              <a:t>- Learn together</a:t>
            </a:r>
          </a:p>
          <a:p>
            <a:r>
              <a:rPr>
                <a:latin typeface="Century Gothic" panose="020B0502020202020204" pitchFamily="34" charset="0"/>
              </a:rPr>
              <a:t>- Let children choose activities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0458" y="4124395"/>
            <a:ext cx="2773920" cy="23776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010" y="4327687"/>
            <a:ext cx="4145639" cy="179847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145" y="-135404"/>
            <a:ext cx="8229600" cy="1143000"/>
          </a:xfrm>
        </p:spPr>
        <p:txBody>
          <a:bodyPr/>
          <a:lstStyle/>
          <a:p>
            <a:r>
              <a:rPr lang="en-GB" b="1" dirty="0" smtClean="0">
                <a:latin typeface="Century Gothic" panose="020B0502020202020204" pitchFamily="34" charset="0"/>
              </a:rPr>
              <a:t>Resource Pack</a:t>
            </a:r>
            <a:endParaRPr b="1" dirty="0">
              <a:latin typeface="Century Gothic" panose="020B0502020202020204" pitchFamily="34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062" y="1246215"/>
            <a:ext cx="1167447" cy="13214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220" y="1246214"/>
            <a:ext cx="3263380" cy="18921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364" y="3891739"/>
            <a:ext cx="2383035" cy="18587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3181" y="3058027"/>
            <a:ext cx="1072819" cy="296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82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145" y="-135404"/>
            <a:ext cx="8229600" cy="1143000"/>
          </a:xfrm>
        </p:spPr>
        <p:txBody>
          <a:bodyPr/>
          <a:lstStyle/>
          <a:p>
            <a:r>
              <a:rPr lang="en-GB" b="1" dirty="0" smtClean="0">
                <a:latin typeface="Century Gothic" panose="020B0502020202020204" pitchFamily="34" charset="0"/>
              </a:rPr>
              <a:t>Resource Pack</a:t>
            </a:r>
            <a:endParaRPr b="1" dirty="0">
              <a:latin typeface="Century Gothic" panose="020B0502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1406" y="1234866"/>
            <a:ext cx="2308411" cy="13912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5800" y="1234866"/>
            <a:ext cx="1805710" cy="19217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3768" y="3503469"/>
            <a:ext cx="3602613" cy="229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599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smtClean="0">
                <a:latin typeface="Century Gothic" panose="020B0502020202020204" pitchFamily="34" charset="0"/>
              </a:rPr>
              <a:t>Questions</a:t>
            </a:r>
            <a:endParaRPr b="1" dirty="0"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Century Gothic" panose="020B0502020202020204" pitchFamily="34" charset="0"/>
              </a:rPr>
              <a:t>- Q&amp;A time</a:t>
            </a:r>
          </a:p>
          <a:p>
            <a:r>
              <a:rPr dirty="0" smtClean="0">
                <a:latin typeface="Century Gothic" panose="020B0502020202020204" pitchFamily="34" charset="0"/>
              </a:rPr>
              <a:t>- </a:t>
            </a:r>
            <a:r>
              <a:rPr dirty="0">
                <a:latin typeface="Century Gothic" panose="020B0502020202020204" pitchFamily="34" charset="0"/>
              </a:rPr>
              <a:t>Printed packs or online resources available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669" y="3429000"/>
            <a:ext cx="3755461" cy="300558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entury Gothic" panose="020B0502020202020204" pitchFamily="34" charset="0"/>
              </a:rPr>
              <a:t>Final Thought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Century Gothic" panose="020B0502020202020204" pitchFamily="34" charset="0"/>
              </a:rPr>
              <a:t>"Every small effort adds up. A little learning each day helps your child walk into Year </a:t>
            </a:r>
            <a:r>
              <a:rPr lang="en-GB" dirty="0" smtClean="0">
                <a:latin typeface="Century Gothic" panose="020B0502020202020204" pitchFamily="34" charset="0"/>
              </a:rPr>
              <a:t>2 </a:t>
            </a:r>
            <a:r>
              <a:rPr dirty="0" smtClean="0">
                <a:latin typeface="Century Gothic" panose="020B0502020202020204" pitchFamily="34" charset="0"/>
              </a:rPr>
              <a:t>with </a:t>
            </a:r>
            <a:r>
              <a:rPr dirty="0">
                <a:latin typeface="Century Gothic" panose="020B0502020202020204" pitchFamily="34" charset="0"/>
              </a:rPr>
              <a:t>confidence and excitement!"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75" y="4164205"/>
            <a:ext cx="4157832" cy="23349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614" y="3863181"/>
            <a:ext cx="2731245" cy="243861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1110</TotalTime>
  <Words>464</Words>
  <Application>Microsoft Office PowerPoint</Application>
  <PresentationFormat>On-screen Show (4:3)</PresentationFormat>
  <Paragraphs>74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Century Gothic</vt:lpstr>
      <vt:lpstr>Office Theme</vt:lpstr>
      <vt:lpstr>1_Office Theme</vt:lpstr>
      <vt:lpstr>Get a Head Start on…</vt:lpstr>
      <vt:lpstr>Learning powers and values</vt:lpstr>
      <vt:lpstr>Why Prepare Over Summer?</vt:lpstr>
      <vt:lpstr>Focus Areas – Year 2 Core Subjects</vt:lpstr>
      <vt:lpstr>English – Practical Ideas for Home</vt:lpstr>
      <vt:lpstr>Maths – Practical Ideas for Home</vt:lpstr>
      <vt:lpstr>Screen Time Can Be Learning Time</vt:lpstr>
      <vt:lpstr>Free &amp; Low-Cost Resources</vt:lpstr>
      <vt:lpstr>Tips for Parents</vt:lpstr>
      <vt:lpstr>Resource Pack</vt:lpstr>
      <vt:lpstr>Resource Pack</vt:lpstr>
      <vt:lpstr>Questions</vt:lpstr>
      <vt:lpstr>Final Thought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a Head Start on…</dc:title>
  <dc:subject/>
  <dc:creator>Catherine Abbott</dc:creator>
  <cp:keywords/>
  <dc:description>generated using python-pptx</dc:description>
  <cp:lastModifiedBy>Clare Watkins</cp:lastModifiedBy>
  <cp:revision>24</cp:revision>
  <dcterms:created xsi:type="dcterms:W3CDTF">2013-01-27T09:14:16Z</dcterms:created>
  <dcterms:modified xsi:type="dcterms:W3CDTF">2025-06-25T12:38:30Z</dcterms:modified>
  <cp:category/>
</cp:coreProperties>
</file>